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85" r:id="rId2"/>
    <p:sldId id="303" r:id="rId3"/>
    <p:sldId id="286" r:id="rId4"/>
    <p:sldId id="306" r:id="rId5"/>
    <p:sldId id="307" r:id="rId6"/>
    <p:sldId id="318" r:id="rId7"/>
    <p:sldId id="319" r:id="rId8"/>
    <p:sldId id="320" r:id="rId9"/>
    <p:sldId id="339" r:id="rId10"/>
    <p:sldId id="340" r:id="rId11"/>
    <p:sldId id="341" r:id="rId12"/>
    <p:sldId id="342" r:id="rId13"/>
    <p:sldId id="305" r:id="rId14"/>
    <p:sldId id="297" r:id="rId15"/>
    <p:sldId id="298" r:id="rId16"/>
    <p:sldId id="30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7">
          <p15:clr>
            <a:srgbClr val="A4A3A4"/>
          </p15:clr>
        </p15:guide>
        <p15:guide id="2" orient="horz" pos="4101">
          <p15:clr>
            <a:srgbClr val="A4A3A4"/>
          </p15:clr>
        </p15:guide>
        <p15:guide id="3" pos="5541">
          <p15:clr>
            <a:srgbClr val="A4A3A4"/>
          </p15:clr>
        </p15:guide>
        <p15:guide id="4" pos="417">
          <p15:clr>
            <a:srgbClr val="A4A3A4"/>
          </p15:clr>
        </p15:guide>
        <p15:guide id="5" pos="2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C501"/>
    <a:srgbClr val="EF7D00"/>
    <a:srgbClr val="0080AD"/>
    <a:srgbClr val="C31E18"/>
    <a:srgbClr val="423C34"/>
    <a:srgbClr val="E5DEDC"/>
    <a:srgbClr val="D22F7B"/>
    <a:srgbClr val="CC006A"/>
    <a:srgbClr val="040000"/>
    <a:srgbClr val="9E908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24" autoAdjust="0"/>
    <p:restoredTop sz="81341" autoAdjust="0"/>
  </p:normalViewPr>
  <p:slideViewPr>
    <p:cSldViewPr snapToObjects="1">
      <p:cViewPr>
        <p:scale>
          <a:sx n="122" d="100"/>
          <a:sy n="122" d="100"/>
        </p:scale>
        <p:origin x="1272" y="16"/>
      </p:cViewPr>
      <p:guideLst>
        <p:guide orient="horz" pos="427"/>
        <p:guide orient="horz" pos="4101"/>
        <p:guide pos="5541"/>
        <p:guide pos="417"/>
        <p:guide pos="225"/>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36B549-A41A-CA45-B8D0-B4113A2E7E13}" type="datetimeFigureOut">
              <a:rPr lang="en-US" smtClean="0"/>
              <a:t>8/4/17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A7AC30-51E5-CC4C-8B5F-CCE3D4FEA7F5}" type="slidenum">
              <a:rPr lang="en-US" smtClean="0"/>
              <a:t>‹#›</a:t>
            </a:fld>
            <a:endParaRPr lang="en-US"/>
          </a:p>
        </p:txBody>
      </p:sp>
    </p:spTree>
    <p:extLst>
      <p:ext uri="{BB962C8B-B14F-4D97-AF65-F5344CB8AC3E}">
        <p14:creationId xmlns:p14="http://schemas.microsoft.com/office/powerpoint/2010/main" val="37954658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757C15-C29C-1A45-B627-B2E0973708FC}" type="datetimeFigureOut">
              <a:rPr lang="en-US" smtClean="0"/>
              <a:t>8/4/17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1E29FC-A785-1D40-BBA7-278D4149D253}" type="slidenum">
              <a:rPr lang="en-US" smtClean="0"/>
              <a:t>‹#›</a:t>
            </a:fld>
            <a:endParaRPr lang="en-US"/>
          </a:p>
        </p:txBody>
      </p:sp>
    </p:spTree>
    <p:extLst>
      <p:ext uri="{BB962C8B-B14F-4D97-AF65-F5344CB8AC3E}">
        <p14:creationId xmlns:p14="http://schemas.microsoft.com/office/powerpoint/2010/main" val="16314077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t>1</a:t>
            </a:fld>
            <a:endParaRPr lang="en-US"/>
          </a:p>
        </p:txBody>
      </p:sp>
    </p:spTree>
    <p:extLst>
      <p:ext uri="{BB962C8B-B14F-4D97-AF65-F5344CB8AC3E}">
        <p14:creationId xmlns:p14="http://schemas.microsoft.com/office/powerpoint/2010/main" val="2969599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Media object is a concept introduced from Nicole Sullivan (@</a:t>
            </a:r>
            <a:r>
              <a:rPr lang="en-US" baseline="0" dirty="0" err="1" smtClean="0"/>
              <a:t>stubbornella</a:t>
            </a:r>
            <a:r>
              <a:rPr lang="en-US" baseline="0" dirty="0" smtClean="0"/>
              <a:t>) and it has been adopted by Bootstrap. Basically its an small template, with an image to the left and text to the right, which is </a:t>
            </a:r>
            <a:r>
              <a:rPr lang="en-US" baseline="0" dirty="0" err="1" smtClean="0"/>
              <a:t>nestable</a:t>
            </a:r>
            <a:r>
              <a:rPr lang="en-US" baseline="0" dirty="0" smtClean="0"/>
              <a:t>. More information here: http://</a:t>
            </a:r>
            <a:r>
              <a:rPr lang="en-US" baseline="0" dirty="0" err="1" smtClean="0"/>
              <a:t>www.stubbornella.org</a:t>
            </a:r>
            <a:r>
              <a:rPr lang="en-US" baseline="0" dirty="0" smtClean="0"/>
              <a:t>/content/2010/06/25/the-media-object-saves-hundreds-of-lines-of-code/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Roboto" charset="0"/>
                <a:ea typeface="Roboto" charset="0"/>
                <a:cs typeface="Roboto" charset="0"/>
              </a:rPr>
              <a:t>In this exercise you will learn how to extend the default ICE widget by creating your own ICE templates.</a:t>
            </a:r>
          </a:p>
          <a:p>
            <a:r>
              <a:rPr lang="en-US" baseline="0" dirty="0" smtClean="0"/>
              <a: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Students</a:t>
            </a:r>
            <a:r>
              <a:rPr lang="en-US" baseline="0" dirty="0" smtClean="0"/>
              <a:t> can get the ICE Widget from </a:t>
            </a:r>
            <a:r>
              <a:rPr lang="en-US" baseline="0" dirty="0" smtClean="0">
                <a:sym typeface="Wingdings"/>
              </a:rPr>
              <a:t> </a:t>
            </a:r>
            <a:r>
              <a:rPr lang="en-US" b="1" baseline="0" dirty="0" smtClean="0">
                <a:sym typeface="Wingdings"/>
              </a:rPr>
              <a:t>statics/collection/target/</a:t>
            </a:r>
            <a:r>
              <a:rPr lang="en-US" b="1" dirty="0" smtClean="0"/>
              <a:t>collection-cxp-universal-1.0.0</a:t>
            </a:r>
          </a:p>
          <a:p>
            <a:endParaRPr lang="en-US" baseline="0" dirty="0" smtClean="0"/>
          </a:p>
          <a:p>
            <a:r>
              <a:rPr lang="en-US" b="1" baseline="0" dirty="0" smtClean="0"/>
              <a:t>If people do not have the default ICE widget, point them to here: https://</a:t>
            </a:r>
            <a:r>
              <a:rPr lang="en-US" b="1" baseline="0" dirty="0" err="1" smtClean="0"/>
              <a:t>repo.backbase.com</a:t>
            </a:r>
            <a:r>
              <a:rPr lang="en-US" b="1" baseline="0" dirty="0" smtClean="0"/>
              <a:t>/repo/com/</a:t>
            </a:r>
            <a:r>
              <a:rPr lang="en-US" b="1" baseline="0" dirty="0" err="1" smtClean="0"/>
              <a:t>backbase</a:t>
            </a:r>
            <a:r>
              <a:rPr lang="en-US" b="1" baseline="0" dirty="0" smtClean="0"/>
              <a:t>/universal/widgets/content/1.0/</a:t>
            </a:r>
          </a:p>
          <a:p>
            <a:endParaRPr lang="en-US" b="1" baseline="0" dirty="0" smtClean="0"/>
          </a:p>
          <a:p>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latin typeface="Roboto Light"/>
                <a:cs typeface="Roboto Light"/>
              </a:rPr>
              <a:t>https://</a:t>
            </a:r>
            <a:r>
              <a:rPr lang="en-US" sz="1200" b="1" dirty="0" err="1" smtClean="0">
                <a:latin typeface="Roboto Light"/>
                <a:cs typeface="Roboto Light"/>
              </a:rPr>
              <a:t>my.backbase.com</a:t>
            </a:r>
            <a:r>
              <a:rPr lang="en-US" sz="1200" b="1" dirty="0" smtClean="0">
                <a:latin typeface="Roboto Light"/>
                <a:cs typeface="Roboto Light"/>
              </a:rPr>
              <a:t>/docs/product-documentation/documentation//portal/5.6.2/</a:t>
            </a:r>
            <a:r>
              <a:rPr lang="en-US" sz="1200" b="1" dirty="0" err="1" smtClean="0">
                <a:latin typeface="Roboto Light"/>
                <a:cs typeface="Roboto Light"/>
              </a:rPr>
              <a:t>icewidgets_customize.html</a:t>
            </a:r>
            <a:endParaRPr lang="en-US" sz="1200" b="1" dirty="0" smtClean="0">
              <a:latin typeface="Roboto Light"/>
              <a:cs typeface="Roboto Ligh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baseline="0" dirty="0" smtClean="0">
              <a:latin typeface="Roboto Light"/>
              <a:cs typeface="Roboto Ligh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smtClean="0">
                <a:latin typeface="Roboto Light"/>
                <a:cs typeface="Roboto Light"/>
              </a:rPr>
              <a:t>TODO - Check the ice template alt attribute for - </a:t>
            </a:r>
            <a:r>
              <a:rPr lang="en-US" sz="1200" kern="1200" dirty="0" smtClean="0">
                <a:solidFill>
                  <a:schemeClr val="tx1"/>
                </a:solidFill>
                <a:effectLst/>
                <a:latin typeface="+mn-lt"/>
                <a:ea typeface="+mn-ea"/>
                <a:cs typeface="+mn-cs"/>
              </a:rPr>
              <a:t>&lt;</a:t>
            </a:r>
            <a:r>
              <a:rPr lang="en-US" sz="1200" kern="1200" dirty="0" err="1" smtClean="0">
                <a:solidFill>
                  <a:schemeClr val="tx1"/>
                </a:solidFill>
                <a:effectLst/>
                <a:latin typeface="+mn-lt"/>
                <a:ea typeface="+mn-ea"/>
                <a:cs typeface="+mn-cs"/>
              </a:rPr>
              <a:t>img</a:t>
            </a:r>
            <a:r>
              <a:rPr lang="en-US" sz="1200" kern="1200" dirty="0" smtClean="0">
                <a:solidFill>
                  <a:schemeClr val="tx1"/>
                </a:solidFill>
                <a:effectLst/>
                <a:latin typeface="+mn-lt"/>
                <a:ea typeface="+mn-ea"/>
                <a:cs typeface="+mn-cs"/>
              </a:rPr>
              <a:t> class="media-object" </a:t>
            </a:r>
            <a:r>
              <a:rPr lang="en-US" sz="1200" kern="1200" dirty="0" err="1" smtClean="0">
                <a:solidFill>
                  <a:schemeClr val="tx1"/>
                </a:solidFill>
                <a:effectLst/>
                <a:latin typeface="+mn-lt"/>
                <a:ea typeface="+mn-ea"/>
                <a:cs typeface="+mn-cs"/>
              </a:rPr>
              <a:t>src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article.image.path</a:t>
            </a:r>
            <a:r>
              <a:rPr lang="en-US" sz="1200" kern="1200" dirty="0" smtClean="0">
                <a:solidFill>
                  <a:schemeClr val="tx1"/>
                </a:solidFill>
                <a:effectLst/>
                <a:latin typeface="+mn-lt"/>
                <a:ea typeface="+mn-ea"/>
                <a:cs typeface="+mn-cs"/>
              </a:rPr>
              <a:t>}}" /&gt;</a:t>
            </a:r>
            <a:endParaRPr lang="en-US" sz="1200" b="1" baseline="0" dirty="0" smtClean="0">
              <a:latin typeface="Roboto Light"/>
              <a:cs typeface="Roboto Ligh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baseline="0" dirty="0" smtClean="0">
              <a:latin typeface="Roboto Light"/>
              <a:cs typeface="Roboto Ligh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baseline="0" dirty="0" smtClean="0">
              <a:latin typeface="Roboto Light"/>
              <a:cs typeface="Roboto Light"/>
            </a:endParaRPr>
          </a:p>
        </p:txBody>
      </p:sp>
      <p:sp>
        <p:nvSpPr>
          <p:cNvPr id="4" name="Slide Number Placeholder 3"/>
          <p:cNvSpPr>
            <a:spLocks noGrp="1"/>
          </p:cNvSpPr>
          <p:nvPr>
            <p:ph type="sldNum" sz="quarter" idx="10"/>
          </p:nvPr>
        </p:nvSpPr>
        <p:spPr/>
        <p:txBody>
          <a:bodyPr/>
          <a:lstStyle/>
          <a:p>
            <a:fld id="{961E29FC-A785-1D40-BBA7-278D4149D253}" type="slidenum">
              <a:rPr lang="en-US" smtClean="0"/>
              <a:t>12</a:t>
            </a:fld>
            <a:endParaRPr lang="en-US"/>
          </a:p>
        </p:txBody>
      </p:sp>
    </p:spTree>
    <p:extLst>
      <p:ext uri="{BB962C8B-B14F-4D97-AF65-F5344CB8AC3E}">
        <p14:creationId xmlns:p14="http://schemas.microsoft.com/office/powerpoint/2010/main" val="183087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13</a:t>
            </a:fld>
            <a:endParaRPr lang="en-US"/>
          </a:p>
        </p:txBody>
      </p:sp>
    </p:spTree>
    <p:extLst>
      <p:ext uri="{BB962C8B-B14F-4D97-AF65-F5344CB8AC3E}">
        <p14:creationId xmlns:p14="http://schemas.microsoft.com/office/powerpoint/2010/main" val="1660741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by explaining what the Chromes are. </a:t>
            </a:r>
          </a:p>
          <a:p>
            <a:endParaRPr lang="en-US" baseline="0" dirty="0" smtClean="0"/>
          </a:p>
          <a:p>
            <a:r>
              <a:rPr lang="en-US" baseline="0" dirty="0" smtClean="0"/>
              <a:t>Markup that wraps around your widget and you can use it to give common behavior to all your widgets. </a:t>
            </a:r>
          </a:p>
          <a:p>
            <a:r>
              <a:rPr lang="en-US" baseline="0" dirty="0" smtClean="0"/>
              <a:t>Do a live demo, and show changing the chrome</a:t>
            </a:r>
          </a:p>
          <a:p>
            <a:endParaRPr lang="en-US" baseline="0" dirty="0" smtClean="0"/>
          </a:p>
          <a:p>
            <a:r>
              <a:rPr lang="en-US" baseline="0" dirty="0" smtClean="0"/>
              <a:t>Explain that “no-chrome” is still a chrome with nothing visible</a:t>
            </a:r>
          </a:p>
          <a:p>
            <a:endParaRPr lang="en-US" baseline="0" dirty="0" smtClean="0"/>
          </a:p>
          <a:p>
            <a:r>
              <a:rPr lang="en-US" baseline="0" dirty="0" smtClean="0"/>
              <a:t>Chromes are mustache templates. Explain all the variables that are passed from the portal in the template</a:t>
            </a:r>
          </a:p>
          <a:p>
            <a:endParaRPr lang="en-GB" dirty="0" smtClean="0"/>
          </a:p>
          <a:p>
            <a:endParaRPr lang="en-GB" dirty="0" smtClean="0"/>
          </a:p>
          <a:p>
            <a:r>
              <a:rPr lang="en-GB" b="1" dirty="0" smtClean="0"/>
              <a:t>https://</a:t>
            </a:r>
            <a:r>
              <a:rPr lang="en-GB" b="1" dirty="0" err="1" smtClean="0"/>
              <a:t>my.backbase.com</a:t>
            </a:r>
            <a:r>
              <a:rPr lang="en-GB" b="1" dirty="0" smtClean="0"/>
              <a:t>/docs/product-documentation/documentation//portal/5.6.2/</a:t>
            </a:r>
            <a:r>
              <a:rPr lang="en-GB" b="1" dirty="0" err="1" smtClean="0"/>
              <a:t>widgets_chrome.html</a:t>
            </a:r>
            <a:r>
              <a:rPr lang="en-GB" b="1" dirty="0" smtClean="0"/>
              <a:t>#/list</a:t>
            </a:r>
            <a:endParaRPr lang="en-GB" b="1" dirty="0"/>
          </a:p>
        </p:txBody>
      </p:sp>
      <p:sp>
        <p:nvSpPr>
          <p:cNvPr id="4" name="Slide Number Placeholder 3"/>
          <p:cNvSpPr>
            <a:spLocks noGrp="1"/>
          </p:cNvSpPr>
          <p:nvPr>
            <p:ph type="sldNum" sz="quarter" idx="10"/>
          </p:nvPr>
        </p:nvSpPr>
        <p:spPr/>
        <p:txBody>
          <a:bodyPr/>
          <a:lstStyle/>
          <a:p>
            <a:fld id="{961E29FC-A785-1D40-BBA7-278D4149D253}" type="slidenum">
              <a:rPr lang="en-US" smtClean="0"/>
              <a:t>14</a:t>
            </a:fld>
            <a:endParaRPr lang="en-US"/>
          </a:p>
        </p:txBody>
      </p:sp>
    </p:spTree>
    <p:extLst>
      <p:ext uri="{BB962C8B-B14F-4D97-AF65-F5344CB8AC3E}">
        <p14:creationId xmlns:p14="http://schemas.microsoft.com/office/powerpoint/2010/main" val="1513155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didn’t mention in previous slide, talk about things like </a:t>
            </a:r>
            <a:r>
              <a:rPr lang="en-US" baseline="0" dirty="0" err="1" smtClean="0"/>
              <a:t>enableDD</a:t>
            </a:r>
            <a:r>
              <a:rPr lang="en-US" baseline="0" dirty="0" smtClean="0"/>
              <a:t>, </a:t>
            </a:r>
            <a:r>
              <a:rPr lang="en-US" baseline="0" dirty="0" err="1" smtClean="0"/>
              <a:t>showEdit</a:t>
            </a:r>
            <a:r>
              <a:rPr lang="en-US" baseline="0" dirty="0" smtClean="0"/>
              <a:t> </a:t>
            </a:r>
            <a:r>
              <a:rPr lang="en-US" baseline="0" dirty="0" err="1" smtClean="0"/>
              <a:t>etc</a:t>
            </a:r>
            <a:r>
              <a:rPr lang="en-US" baseline="0" dirty="0" smtClean="0"/>
              <a:t> (permission based properties)</a:t>
            </a:r>
          </a:p>
          <a:p>
            <a:endParaRPr lang="en-US" baseline="0" dirty="0" smtClean="0"/>
          </a:p>
          <a:p>
            <a:r>
              <a:rPr lang="en-US" baseline="0" dirty="0" smtClean="0"/>
              <a:t>Explain {{{ vs {{ if needed - </a:t>
            </a:r>
            <a:r>
              <a:rPr lang="en-US" sz="1200" b="0" i="0" kern="1200" dirty="0" smtClean="0">
                <a:solidFill>
                  <a:schemeClr val="tx1"/>
                </a:solidFill>
                <a:effectLst/>
                <a:latin typeface="+mn-lt"/>
                <a:ea typeface="+mn-ea"/>
                <a:cs typeface="+mn-cs"/>
              </a:rPr>
              <a:t>All variables are HTML escaped by default. If you want to return </a:t>
            </a:r>
            <a:r>
              <a:rPr lang="en-US" sz="1200" b="0" i="0" kern="1200" dirty="0" err="1" smtClean="0">
                <a:solidFill>
                  <a:schemeClr val="tx1"/>
                </a:solidFill>
                <a:effectLst/>
                <a:latin typeface="+mn-lt"/>
                <a:ea typeface="+mn-ea"/>
                <a:cs typeface="+mn-cs"/>
              </a:rPr>
              <a:t>unescaped</a:t>
            </a:r>
            <a:r>
              <a:rPr lang="en-US" sz="1200" b="0" i="0" kern="1200" dirty="0" smtClean="0">
                <a:solidFill>
                  <a:schemeClr val="tx1"/>
                </a:solidFill>
                <a:effectLst/>
                <a:latin typeface="+mn-lt"/>
                <a:ea typeface="+mn-ea"/>
                <a:cs typeface="+mn-cs"/>
              </a:rPr>
              <a:t> HTML, use the triple mustache: </a:t>
            </a:r>
            <a:r>
              <a:rPr lang="en-US" dirty="0" smtClean="0"/>
              <a:t>{{{name}}}</a:t>
            </a:r>
            <a:r>
              <a:rPr lang="en-US" sz="1200" b="0" i="0" kern="1200" dirty="0" smtClean="0">
                <a:solidFill>
                  <a:schemeClr val="tx1"/>
                </a:solidFill>
                <a:effectLst/>
                <a:latin typeface="+mn-lt"/>
                <a:ea typeface="+mn-ea"/>
                <a:cs typeface="+mn-cs"/>
              </a:rPr>
              <a:t>.</a:t>
            </a:r>
            <a:endParaRPr lang="en-US" baseline="0" dirty="0" smtClean="0"/>
          </a:p>
          <a:p>
            <a:endParaRPr lang="en-US" baseline="0" dirty="0" smtClean="0"/>
          </a:p>
          <a:p>
            <a:r>
              <a:rPr lang="en-US" baseline="0" dirty="0" smtClean="0"/>
              <a:t>Show </a:t>
            </a:r>
            <a:r>
              <a:rPr lang="en-US" baseline="0" dirty="0" err="1" smtClean="0"/>
              <a:t>portalserver</a:t>
            </a:r>
            <a:r>
              <a:rPr lang="en-US" baseline="0" dirty="0" smtClean="0"/>
              <a:t>\target\</a:t>
            </a:r>
            <a:r>
              <a:rPr lang="en-US" baseline="0" dirty="0" err="1" smtClean="0"/>
              <a:t>portalserver</a:t>
            </a:r>
            <a:r>
              <a:rPr lang="en-US" baseline="0" dirty="0" smtClean="0"/>
              <a:t>\static\backbase.com.2012.aurora\html\chromes</a:t>
            </a:r>
          </a:p>
          <a:p>
            <a:endParaRPr lang="en-US" baseline="0" dirty="0" smtClean="0"/>
          </a:p>
          <a:p>
            <a:r>
              <a:rPr lang="en-US" baseline="0" dirty="0" smtClean="0"/>
              <a:t>Demo on how to include the Chrome:</a:t>
            </a:r>
          </a:p>
          <a:p>
            <a:endParaRPr lang="en-US" baseline="0" dirty="0" smtClean="0"/>
          </a:p>
          <a:p>
            <a:pPr marL="228600" indent="-228600">
              <a:buAutoNum type="arabicParenR"/>
            </a:pPr>
            <a:r>
              <a:rPr lang="en-US" b="1" baseline="0" dirty="0" err="1" smtClean="0"/>
              <a:t>uiEditingOptions.js</a:t>
            </a:r>
            <a:r>
              <a:rPr lang="en-US" baseline="0" dirty="0" smtClean="0"/>
              <a:t>  -  </a:t>
            </a:r>
            <a:r>
              <a:rPr lang="en-US" baseline="0" dirty="0" err="1" smtClean="0"/>
              <a:t>Webapps</a:t>
            </a:r>
            <a:r>
              <a:rPr lang="en-US" baseline="0" dirty="0" smtClean="0"/>
              <a:t>/</a:t>
            </a:r>
            <a:r>
              <a:rPr lang="en-US" baseline="0" dirty="0" err="1" smtClean="0"/>
              <a:t>portalserver</a:t>
            </a:r>
            <a:r>
              <a:rPr lang="en-US" baseline="0" dirty="0" smtClean="0"/>
              <a:t>/</a:t>
            </a:r>
            <a:r>
              <a:rPr lang="en-US" baseline="0" dirty="0" err="1" smtClean="0"/>
              <a:t>src</a:t>
            </a:r>
            <a:r>
              <a:rPr lang="en-US" baseline="0" dirty="0" smtClean="0"/>
              <a:t>/main/resources/</a:t>
            </a:r>
            <a:r>
              <a:rPr lang="en-US" baseline="0" dirty="0" err="1" smtClean="0"/>
              <a:t>conf</a:t>
            </a:r>
            <a:r>
              <a:rPr lang="en-US" baseline="0" dirty="0" smtClean="0"/>
              <a:t>/</a:t>
            </a:r>
            <a:r>
              <a:rPr lang="en-US" baseline="0" dirty="0" err="1" smtClean="0"/>
              <a:t>uiEditingOptions.js</a:t>
            </a:r>
            <a:endParaRPr lang="en-US" baseline="0" dirty="0" smtClean="0"/>
          </a:p>
          <a:p>
            <a:pPr marL="228600" indent="-228600">
              <a:buAutoNum type="arabicParenR"/>
            </a:pPr>
            <a:r>
              <a:rPr lang="en-US" baseline="0" dirty="0" smtClean="0"/>
              <a:t>Explain that you can define a specific list of chromes for the widget, in the index.html, via preferences - https://</a:t>
            </a:r>
            <a:r>
              <a:rPr lang="en-US" baseline="0" dirty="0" err="1" smtClean="0"/>
              <a:t>my.backbase.com</a:t>
            </a:r>
            <a:r>
              <a:rPr lang="en-US" baseline="0" dirty="0" smtClean="0"/>
              <a:t>/docs/product-documentation/documentation/portal/5.6.1/</a:t>
            </a:r>
            <a:r>
              <a:rPr lang="en-US" baseline="0" dirty="0" err="1" smtClean="0"/>
              <a:t>widgets_addproperties.html</a:t>
            </a:r>
            <a:r>
              <a:rPr lang="en-US" baseline="0" dirty="0" smtClean="0"/>
              <a:t>#/list</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baseline="0" dirty="0" smtClean="0"/>
              <a:t>Set the chrome by modifying the portal model property, change directly on explorer </a:t>
            </a:r>
          </a:p>
        </p:txBody>
      </p:sp>
      <p:sp>
        <p:nvSpPr>
          <p:cNvPr id="4" name="Slide Number Placeholder 3"/>
          <p:cNvSpPr>
            <a:spLocks noGrp="1"/>
          </p:cNvSpPr>
          <p:nvPr>
            <p:ph type="sldNum" sz="quarter" idx="10"/>
          </p:nvPr>
        </p:nvSpPr>
        <p:spPr/>
        <p:txBody>
          <a:bodyPr/>
          <a:lstStyle/>
          <a:p>
            <a:fld id="{961E29FC-A785-1D40-BBA7-278D4149D253}" type="slidenum">
              <a:rPr lang="en-US" smtClean="0"/>
              <a:t>15</a:t>
            </a:fld>
            <a:endParaRPr lang="en-US"/>
          </a:p>
        </p:txBody>
      </p:sp>
    </p:spTree>
    <p:extLst>
      <p:ext uri="{BB962C8B-B14F-4D97-AF65-F5344CB8AC3E}">
        <p14:creationId xmlns:p14="http://schemas.microsoft.com/office/powerpoint/2010/main" val="2714400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16</a:t>
            </a:fld>
            <a:endParaRPr lang="en-US"/>
          </a:p>
        </p:txBody>
      </p:sp>
    </p:spTree>
    <p:extLst>
      <p:ext uri="{BB962C8B-B14F-4D97-AF65-F5344CB8AC3E}">
        <p14:creationId xmlns:p14="http://schemas.microsoft.com/office/powerpoint/2010/main" val="1265413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this module is</a:t>
            </a:r>
            <a:r>
              <a:rPr lang="en-US" baseline="0" dirty="0" smtClean="0"/>
              <a:t> for the trainees to get comfortable with a few things they will be using in their projects.</a:t>
            </a:r>
          </a:p>
          <a:p>
            <a:r>
              <a:rPr lang="en-US" baseline="0" dirty="0" smtClean="0"/>
              <a:t>They need to learn how to create ICE templates, and how to add them in the existing ICE widgets. Creating a new ICE widget is out of scope for this training.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They need to learn how to create new chromes, add them in the portal manager, use them for widgets. Also, they need to understand when to use them.</a:t>
            </a:r>
          </a:p>
          <a:p>
            <a:endParaRPr lang="en-US" baseline="0" dirty="0" smtClean="0"/>
          </a:p>
          <a:p>
            <a:pPr lvl="0">
              <a:defRPr>
                <a:solidFill>
                  <a:srgbClr val="000000"/>
                </a:solidFill>
              </a:defRPr>
            </a:pPr>
            <a:r>
              <a:rPr lang="en-US" sz="1200" dirty="0" smtClean="0">
                <a:solidFill>
                  <a:srgbClr val="DDDDDD"/>
                </a:solidFill>
                <a:latin typeface="Roboto Thin"/>
                <a:ea typeface="Roboto Thin"/>
                <a:cs typeface="Roboto Thin"/>
                <a:sym typeface="Roboto Thin"/>
              </a:rPr>
              <a:t>In order to follow the various exercises in this training, you will need to refer to the training material available here:</a:t>
            </a:r>
          </a:p>
          <a:p>
            <a:pPr lvl="0">
              <a:defRPr>
                <a:solidFill>
                  <a:srgbClr val="000000"/>
                </a:solidFill>
              </a:defRPr>
            </a:pPr>
            <a:r>
              <a:rPr lang="en-US" sz="1200" u="none" dirty="0" smtClean="0">
                <a:solidFill>
                  <a:srgbClr val="9E9088"/>
                </a:solidFill>
                <a:uFill>
                  <a:solidFill>
                    <a:srgbClr val="9E9088"/>
                  </a:solidFill>
                </a:uFill>
                <a:latin typeface="Roboto Thin"/>
                <a:ea typeface="Roboto Thin"/>
                <a:cs typeface="Roboto Thin"/>
                <a:sym typeface="Roboto Thin"/>
              </a:rPr>
              <a:t>https://github.com/Backbase/training-fe-module-02</a:t>
            </a:r>
            <a:endParaRPr lang="en-US" sz="1200" u="none" dirty="0" smtClean="0">
              <a:solidFill>
                <a:srgbClr val="DDDDDD"/>
              </a:solidFill>
              <a:latin typeface="Roboto Thin"/>
              <a:ea typeface="Roboto Thin"/>
              <a:cs typeface="Roboto Thin"/>
              <a:sym typeface="Roboto Thin"/>
            </a:endParaRPr>
          </a:p>
          <a:p>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t>3</a:t>
            </a:fld>
            <a:endParaRPr lang="en-US"/>
          </a:p>
        </p:txBody>
      </p:sp>
    </p:spTree>
    <p:extLst>
      <p:ext uri="{BB962C8B-B14F-4D97-AF65-F5344CB8AC3E}">
        <p14:creationId xmlns:p14="http://schemas.microsoft.com/office/powerpoint/2010/main" val="2996373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my.backbase.com</a:t>
            </a:r>
            <a:r>
              <a:rPr lang="en-US" dirty="0" smtClean="0"/>
              <a:t>/resources/documentation/portal/5.6.0/</a:t>
            </a:r>
            <a:r>
              <a:rPr lang="en-US" dirty="0" err="1" smtClean="0"/>
              <a:t>overview_structuredcontent.html</a:t>
            </a:r>
            <a:endParaRPr lang="en-US" dirty="0" smtClean="0"/>
          </a:p>
          <a:p>
            <a:endParaRPr lang="en-US" dirty="0" smtClean="0"/>
          </a:p>
          <a:p>
            <a:r>
              <a:rPr lang="en-US" dirty="0" smtClean="0"/>
              <a:t>Explain:</a:t>
            </a:r>
          </a:p>
          <a:p>
            <a:endParaRPr lang="en-US" dirty="0" smtClean="0"/>
          </a:p>
          <a:p>
            <a:r>
              <a:rPr lang="en-US" dirty="0" smtClean="0"/>
              <a:t>There</a:t>
            </a:r>
            <a:r>
              <a:rPr lang="en-US" baseline="0" dirty="0" smtClean="0"/>
              <a:t> are three key concepts:</a:t>
            </a:r>
          </a:p>
          <a:p>
            <a:pPr marL="228600" indent="-228600">
              <a:buFont typeface="+mj-lt"/>
              <a:buAutoNum type="arabicPeriod"/>
            </a:pPr>
            <a:r>
              <a:rPr lang="en-US" baseline="0" dirty="0" smtClean="0"/>
              <a:t>Structured Content Type</a:t>
            </a:r>
          </a:p>
          <a:p>
            <a:pPr marL="228600" indent="-228600">
              <a:buFont typeface="+mj-lt"/>
              <a:buAutoNum type="arabicPeriod"/>
            </a:pPr>
            <a:r>
              <a:rPr lang="en-US" baseline="0" dirty="0" smtClean="0"/>
              <a:t>Structured Content Item</a:t>
            </a:r>
          </a:p>
          <a:p>
            <a:pPr marL="228600" indent="-228600">
              <a:buFont typeface="+mj-lt"/>
              <a:buAutoNum type="arabicPeriod"/>
            </a:pPr>
            <a:r>
              <a:rPr lang="en-US" baseline="0" dirty="0" smtClean="0"/>
              <a:t>Structured Content Widget</a:t>
            </a:r>
          </a:p>
          <a:p>
            <a:endParaRPr lang="en-US" baseline="0" dirty="0" smtClean="0"/>
          </a:p>
          <a:p>
            <a:r>
              <a:rPr lang="en-US" baseline="0" dirty="0" smtClean="0"/>
              <a:t>At the Enterprise level, you have the Structured Content Widget and some global Structured Content Types</a:t>
            </a:r>
          </a:p>
          <a:p>
            <a:r>
              <a:rPr lang="en-US" baseline="0" dirty="0" smtClean="0"/>
              <a:t>At the Portal level, widget + types extend from Enterprise</a:t>
            </a:r>
          </a:p>
          <a:p>
            <a:r>
              <a:rPr lang="en-US" baseline="0" dirty="0" smtClean="0"/>
              <a:t>In the Portal, you will create Structured Content items based on pre defined Types, and these items you will use in combination with the SC widget</a:t>
            </a:r>
          </a:p>
          <a:p>
            <a:r>
              <a:rPr lang="en-US" baseline="0" dirty="0" smtClean="0"/>
              <a:t>You can extend the SC widget to add your own custom templates</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5</a:t>
            </a:fld>
            <a:endParaRPr lang="en-US"/>
          </a:p>
        </p:txBody>
      </p:sp>
    </p:spTree>
    <p:extLst>
      <p:ext uri="{BB962C8B-B14F-4D97-AF65-F5344CB8AC3E}">
        <p14:creationId xmlns:p14="http://schemas.microsoft.com/office/powerpoint/2010/main" val="620206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trainees need to understand what an ICE widget is:</a:t>
            </a:r>
          </a:p>
          <a:p>
            <a:endParaRPr lang="en-US" baseline="0" dirty="0" smtClean="0"/>
          </a:p>
          <a:p>
            <a:r>
              <a:rPr lang="en-US" baseline="0" dirty="0" smtClean="0"/>
              <a:t>An ICE widget is a widget aimed at </a:t>
            </a:r>
            <a:r>
              <a:rPr lang="en-US" b="1" baseline="0" dirty="0" smtClean="0"/>
              <a:t>integrating content from content services into Backbase Portal</a:t>
            </a:r>
            <a:r>
              <a:rPr lang="en-US" baseline="0" dirty="0" smtClean="0"/>
              <a:t>, along with offering </a:t>
            </a:r>
            <a:r>
              <a:rPr lang="en-US" sz="1200" b="1" i="0" kern="1200" dirty="0" smtClean="0">
                <a:solidFill>
                  <a:schemeClr val="tx1"/>
                </a:solidFill>
                <a:effectLst/>
                <a:latin typeface="+mn-lt"/>
                <a:ea typeface="+mn-ea"/>
                <a:cs typeface="+mn-cs"/>
              </a:rPr>
              <a:t>In-Context Editing</a:t>
            </a:r>
            <a:r>
              <a:rPr lang="en-US" sz="1200" b="0" i="0" kern="1200" dirty="0" smtClean="0">
                <a:solidFill>
                  <a:schemeClr val="tx1"/>
                </a:solidFill>
                <a:effectLst/>
                <a:latin typeface="+mn-lt"/>
                <a:ea typeface="+mn-ea"/>
                <a:cs typeface="+mn-cs"/>
              </a:rPr>
              <a:t> </a:t>
            </a:r>
            <a:r>
              <a:rPr lang="en-US" baseline="0" dirty="0" smtClean="0"/>
              <a:t>(ICE) capabilities. </a:t>
            </a:r>
          </a:p>
          <a:p>
            <a:r>
              <a:rPr lang="en-US" baseline="0" dirty="0" smtClean="0"/>
              <a:t>The details of how the integration is happening is beyond the scope of this training.</a:t>
            </a:r>
          </a:p>
          <a:p>
            <a:endParaRPr lang="en-US" baseline="0" dirty="0" smtClean="0"/>
          </a:p>
          <a:p>
            <a:r>
              <a:rPr lang="en-US" baseline="0" dirty="0" smtClean="0"/>
              <a:t>An ICE widget renders the content based on ICE Templates. Give practical examples so that trainees can understand:</a:t>
            </a:r>
          </a:p>
          <a:p>
            <a:endParaRPr lang="en-US" baseline="0" dirty="0" smtClean="0"/>
          </a:p>
          <a:p>
            <a:r>
              <a:rPr lang="en-US" baseline="0" dirty="0" smtClean="0"/>
              <a:t>You want to display an image and some text, side by side. The content itself is stored in CS and you use a template with an </a:t>
            </a:r>
            <a:r>
              <a:rPr lang="en-US" baseline="0" dirty="0" err="1" smtClean="0"/>
              <a:t>img</a:t>
            </a:r>
            <a:r>
              <a:rPr lang="en-US" baseline="0" dirty="0" smtClean="0"/>
              <a:t> and a div tag floated left to render that content.</a:t>
            </a:r>
          </a:p>
          <a:p>
            <a:r>
              <a:rPr lang="en-US" baseline="0" dirty="0" smtClean="0"/>
              <a:t>Or you might want a bulleted list</a:t>
            </a:r>
          </a:p>
          <a:p>
            <a:r>
              <a:rPr lang="en-US" baseline="0" dirty="0" smtClean="0"/>
              <a:t>Or you might want a specific header</a:t>
            </a:r>
          </a:p>
          <a:p>
            <a:r>
              <a:rPr lang="en-US" baseline="0" dirty="0" smtClean="0"/>
              <a:t>etc. etc.</a:t>
            </a:r>
          </a:p>
          <a:p>
            <a:endParaRPr lang="en-US" baseline="0" dirty="0" smtClean="0"/>
          </a:p>
          <a:p>
            <a:r>
              <a:rPr lang="en-US" baseline="0" dirty="0" smtClean="0"/>
              <a:t>Explain that under most circumstances you don’t need custom ICE widgets. You can use the default one and add your own templates. Custom widgets are needed when some enhanced functionality is needed.</a:t>
            </a:r>
          </a:p>
          <a:p>
            <a:endParaRPr lang="en-US" baseline="0" dirty="0" smtClean="0"/>
          </a:p>
          <a:p>
            <a:r>
              <a:rPr lang="en-US" baseline="0" dirty="0" smtClean="0"/>
              <a:t>https://</a:t>
            </a:r>
            <a:r>
              <a:rPr lang="en-US" baseline="0" dirty="0" err="1" smtClean="0"/>
              <a:t>my.backbase.com</a:t>
            </a:r>
            <a:r>
              <a:rPr lang="en-US" baseline="0" dirty="0" smtClean="0"/>
              <a:t>/docs/product-documentation/documentation/portal/5.6.2/</a:t>
            </a:r>
            <a:r>
              <a:rPr lang="en-US" baseline="0" dirty="0" err="1" smtClean="0"/>
              <a:t>icewidgets_howiceworks.html</a:t>
            </a:r>
            <a:r>
              <a:rPr lang="en-US" baseline="0" dirty="0" smtClean="0"/>
              <a:t>#/list</a:t>
            </a:r>
          </a:p>
        </p:txBody>
      </p:sp>
      <p:sp>
        <p:nvSpPr>
          <p:cNvPr id="4" name="Slide Number Placeholder 3"/>
          <p:cNvSpPr>
            <a:spLocks noGrp="1"/>
          </p:cNvSpPr>
          <p:nvPr>
            <p:ph type="sldNum" sz="quarter" idx="10"/>
          </p:nvPr>
        </p:nvSpPr>
        <p:spPr/>
        <p:txBody>
          <a:bodyPr/>
          <a:lstStyle/>
          <a:p>
            <a:fld id="{961E29FC-A785-1D40-BBA7-278D4149D253}" type="slidenum">
              <a:rPr lang="en-US" smtClean="0"/>
              <a:t>6</a:t>
            </a:fld>
            <a:endParaRPr lang="en-US"/>
          </a:p>
        </p:txBody>
      </p:sp>
    </p:spTree>
    <p:extLst>
      <p:ext uri="{BB962C8B-B14F-4D97-AF65-F5344CB8AC3E}">
        <p14:creationId xmlns:p14="http://schemas.microsoft.com/office/powerpoint/2010/main" val="1994320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trainees need to understand what an ICE widget is:</a:t>
            </a:r>
          </a:p>
          <a:p>
            <a:endParaRPr lang="en-US" baseline="0" dirty="0" smtClean="0"/>
          </a:p>
          <a:p>
            <a:r>
              <a:rPr lang="en-US" baseline="0" dirty="0" smtClean="0"/>
              <a:t>An ICE widget is a widget aimed at </a:t>
            </a:r>
            <a:r>
              <a:rPr lang="en-US" b="1" baseline="0" dirty="0" smtClean="0"/>
              <a:t>integrating content from content services into Backbase Portal</a:t>
            </a:r>
            <a:r>
              <a:rPr lang="en-US" baseline="0" dirty="0" smtClean="0"/>
              <a:t>, along with offering </a:t>
            </a:r>
            <a:r>
              <a:rPr lang="en-US" sz="1200" b="1" i="0" kern="1200" dirty="0" smtClean="0">
                <a:solidFill>
                  <a:schemeClr val="tx1"/>
                </a:solidFill>
                <a:effectLst/>
                <a:latin typeface="+mn-lt"/>
                <a:ea typeface="+mn-ea"/>
                <a:cs typeface="+mn-cs"/>
              </a:rPr>
              <a:t>In-Context Editing</a:t>
            </a:r>
            <a:r>
              <a:rPr lang="en-US" sz="1200" b="0" i="0" kern="1200" dirty="0" smtClean="0">
                <a:solidFill>
                  <a:schemeClr val="tx1"/>
                </a:solidFill>
                <a:effectLst/>
                <a:latin typeface="+mn-lt"/>
                <a:ea typeface="+mn-ea"/>
                <a:cs typeface="+mn-cs"/>
              </a:rPr>
              <a:t> </a:t>
            </a:r>
            <a:r>
              <a:rPr lang="en-US" baseline="0" dirty="0" smtClean="0"/>
              <a:t>(ICE) capabilities. </a:t>
            </a:r>
          </a:p>
          <a:p>
            <a:r>
              <a:rPr lang="en-US" baseline="0" dirty="0" smtClean="0"/>
              <a:t>The details of how the integration is happening is beyond the scope of this training.</a:t>
            </a:r>
          </a:p>
          <a:p>
            <a:endParaRPr lang="en-US" baseline="0" dirty="0" smtClean="0"/>
          </a:p>
          <a:p>
            <a:r>
              <a:rPr lang="en-US" baseline="0" dirty="0" smtClean="0"/>
              <a:t>An ICE widget renders the content based on ICE Templates. Give practical examples so that trainees can understand:</a:t>
            </a:r>
          </a:p>
          <a:p>
            <a:endParaRPr lang="en-US" baseline="0" dirty="0" smtClean="0"/>
          </a:p>
          <a:p>
            <a:r>
              <a:rPr lang="en-US" baseline="0" dirty="0" smtClean="0"/>
              <a:t>You want to display an image and some text, side by side. The content itself is stored in CS and you use a template with an </a:t>
            </a:r>
            <a:r>
              <a:rPr lang="en-US" baseline="0" dirty="0" err="1" smtClean="0"/>
              <a:t>img</a:t>
            </a:r>
            <a:r>
              <a:rPr lang="en-US" baseline="0" dirty="0" smtClean="0"/>
              <a:t> and a div tag floated left to render that content.</a:t>
            </a:r>
          </a:p>
          <a:p>
            <a:r>
              <a:rPr lang="en-US" baseline="0" dirty="0" smtClean="0"/>
              <a:t>Or you might want a bulleted list</a:t>
            </a:r>
          </a:p>
          <a:p>
            <a:r>
              <a:rPr lang="en-US" baseline="0" dirty="0" smtClean="0"/>
              <a:t>Or you might want a specific header</a:t>
            </a:r>
          </a:p>
          <a:p>
            <a:r>
              <a:rPr lang="en-US" baseline="0" dirty="0" smtClean="0"/>
              <a:t>etc. etc.</a:t>
            </a:r>
          </a:p>
          <a:p>
            <a:endParaRPr lang="en-US" baseline="0" dirty="0" smtClean="0"/>
          </a:p>
          <a:p>
            <a:r>
              <a:rPr lang="en-US" baseline="0" dirty="0" smtClean="0"/>
              <a:t>Explain that under most circumstances you don’t need custom ICE widgets. You can use the default one and add your own templates. Custom widgets are needed when some enhanced functionality is needed.</a:t>
            </a:r>
          </a:p>
          <a:p>
            <a:endParaRPr lang="en-US" baseline="0" dirty="0" smtClean="0"/>
          </a:p>
          <a:p>
            <a:r>
              <a:rPr lang="en-US" baseline="0" dirty="0" smtClean="0"/>
              <a:t>https://</a:t>
            </a:r>
            <a:r>
              <a:rPr lang="en-US" baseline="0" dirty="0" err="1" smtClean="0"/>
              <a:t>my.backbase.com</a:t>
            </a:r>
            <a:r>
              <a:rPr lang="en-US" baseline="0" dirty="0" smtClean="0"/>
              <a:t>/docs/product-documentation/documentation/portal/5.6.2/</a:t>
            </a:r>
            <a:r>
              <a:rPr lang="en-US" baseline="0" dirty="0" err="1" smtClean="0"/>
              <a:t>icewidgets_howiceworks.html</a:t>
            </a:r>
            <a:r>
              <a:rPr lang="en-US" baseline="0" dirty="0" smtClean="0"/>
              <a:t>#/list</a:t>
            </a:r>
          </a:p>
        </p:txBody>
      </p:sp>
      <p:sp>
        <p:nvSpPr>
          <p:cNvPr id="4" name="Slide Number Placeholder 3"/>
          <p:cNvSpPr>
            <a:spLocks noGrp="1"/>
          </p:cNvSpPr>
          <p:nvPr>
            <p:ph type="sldNum" sz="quarter" idx="10"/>
          </p:nvPr>
        </p:nvSpPr>
        <p:spPr/>
        <p:txBody>
          <a:bodyPr/>
          <a:lstStyle/>
          <a:p>
            <a:fld id="{961E29FC-A785-1D40-BBA7-278D4149D253}" type="slidenum">
              <a:rPr lang="en-US" smtClean="0"/>
              <a:t>7</a:t>
            </a:fld>
            <a:endParaRPr lang="en-US"/>
          </a:p>
        </p:txBody>
      </p:sp>
    </p:spTree>
    <p:extLst>
      <p:ext uri="{BB962C8B-B14F-4D97-AF65-F5344CB8AC3E}">
        <p14:creationId xmlns:p14="http://schemas.microsoft.com/office/powerpoint/2010/main" val="100541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Explain roughly what JSON schema is about</a:t>
            </a:r>
          </a:p>
          <a:p>
            <a:endParaRPr/>
          </a:p>
          <a:p>
            <a:r>
              <a:t>Explain the BACKBASE Specific attribute: </a:t>
            </a:r>
            <a:r>
              <a:rPr b="1"/>
              <a:t>metadata</a:t>
            </a:r>
          </a:p>
          <a:p>
            <a:r>
              <a:t>Explain </a:t>
            </a:r>
            <a:r>
              <a:rPr b="1"/>
              <a:t>placeholderText</a:t>
            </a:r>
          </a:p>
          <a:p>
            <a:r>
              <a:t>Explain </a:t>
            </a:r>
            <a:r>
              <a:rPr b="1"/>
              <a:t>renderingHint</a:t>
            </a:r>
          </a:p>
          <a:p>
            <a:r>
              <a:t>Explain there is also </a:t>
            </a:r>
            <a:r>
              <a:rPr b="1"/>
              <a:t>order </a:t>
            </a:r>
            <a:r>
              <a:t>and</a:t>
            </a:r>
            <a:r>
              <a:rPr b="1"/>
              <a:t> infoText</a:t>
            </a:r>
          </a:p>
          <a:p>
            <a:pPr>
              <a:defRPr b="1"/>
            </a:pPr>
            <a:endParaRPr b="1"/>
          </a:p>
          <a:p>
            <a:pPr>
              <a:defRPr b="1"/>
            </a:pPr>
            <a:r>
              <a:t>More info: https://my.backbase.com/resources/documentation/portal/5.6.0/structcontent_jsonschema.html</a:t>
            </a:r>
          </a:p>
        </p:txBody>
      </p:sp>
    </p:spTree>
    <p:extLst>
      <p:ext uri="{BB962C8B-B14F-4D97-AF65-F5344CB8AC3E}">
        <p14:creationId xmlns:p14="http://schemas.microsoft.com/office/powerpoint/2010/main" val="86086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9</a:t>
            </a:fld>
            <a:endParaRPr lang="en-US"/>
          </a:p>
        </p:txBody>
      </p:sp>
    </p:spTree>
    <p:extLst>
      <p:ext uri="{BB962C8B-B14F-4D97-AF65-F5344CB8AC3E}">
        <p14:creationId xmlns:p14="http://schemas.microsoft.com/office/powerpoint/2010/main" val="1699945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trainees need to understand what an ICE widget is:</a:t>
            </a:r>
          </a:p>
          <a:p>
            <a:endParaRPr lang="en-US" baseline="0" dirty="0" smtClean="0"/>
          </a:p>
          <a:p>
            <a:r>
              <a:rPr lang="en-US" baseline="0" dirty="0" smtClean="0"/>
              <a:t>An ICE widget is a widget aimed at </a:t>
            </a:r>
            <a:r>
              <a:rPr lang="en-US" b="1" baseline="0" dirty="0" smtClean="0"/>
              <a:t>integrating content from content services into Backbase Portal</a:t>
            </a:r>
            <a:r>
              <a:rPr lang="en-US" baseline="0" dirty="0" smtClean="0"/>
              <a:t>, along with offering </a:t>
            </a:r>
            <a:r>
              <a:rPr lang="en-US" sz="1200" b="1" i="0" kern="1200" dirty="0" smtClean="0">
                <a:solidFill>
                  <a:schemeClr val="tx1"/>
                </a:solidFill>
                <a:effectLst/>
                <a:latin typeface="+mn-lt"/>
                <a:ea typeface="+mn-ea"/>
                <a:cs typeface="+mn-cs"/>
              </a:rPr>
              <a:t>In-Context Editing</a:t>
            </a:r>
            <a:r>
              <a:rPr lang="en-US" sz="1200" b="0" i="0" kern="1200" dirty="0" smtClean="0">
                <a:solidFill>
                  <a:schemeClr val="tx1"/>
                </a:solidFill>
                <a:effectLst/>
                <a:latin typeface="+mn-lt"/>
                <a:ea typeface="+mn-ea"/>
                <a:cs typeface="+mn-cs"/>
              </a:rPr>
              <a:t> </a:t>
            </a:r>
            <a:r>
              <a:rPr lang="en-US" baseline="0" dirty="0" smtClean="0"/>
              <a:t>(ICE) capabilities. </a:t>
            </a:r>
          </a:p>
          <a:p>
            <a:r>
              <a:rPr lang="en-US" baseline="0" dirty="0" smtClean="0"/>
              <a:t>The details of how the integration is happening is beyond the scope of this training.</a:t>
            </a:r>
          </a:p>
          <a:p>
            <a:endParaRPr lang="en-US" baseline="0" dirty="0" smtClean="0"/>
          </a:p>
          <a:p>
            <a:r>
              <a:rPr lang="en-US" baseline="0" dirty="0" smtClean="0"/>
              <a:t>An ICE widget renders the content based on ICE Templates. Give practical examples so that trainees can understand:</a:t>
            </a:r>
          </a:p>
          <a:p>
            <a:endParaRPr lang="en-US" baseline="0" dirty="0" smtClean="0"/>
          </a:p>
          <a:p>
            <a:r>
              <a:rPr lang="en-US" baseline="0" dirty="0" smtClean="0"/>
              <a:t>You want to display an image and some text, side by side. The content itself is stored in CS and you use a template with an </a:t>
            </a:r>
            <a:r>
              <a:rPr lang="en-US" baseline="0" dirty="0" err="1" smtClean="0"/>
              <a:t>img</a:t>
            </a:r>
            <a:r>
              <a:rPr lang="en-US" baseline="0" dirty="0" smtClean="0"/>
              <a:t> and a div tag floated left to render that content.</a:t>
            </a:r>
          </a:p>
          <a:p>
            <a:r>
              <a:rPr lang="en-US" baseline="0" dirty="0" smtClean="0"/>
              <a:t>Or you might want a bulleted list</a:t>
            </a:r>
          </a:p>
          <a:p>
            <a:r>
              <a:rPr lang="en-US" baseline="0" dirty="0" smtClean="0"/>
              <a:t>Or you might want a specific header</a:t>
            </a:r>
          </a:p>
          <a:p>
            <a:r>
              <a:rPr lang="en-US" baseline="0" dirty="0" smtClean="0"/>
              <a:t>etc. etc.</a:t>
            </a:r>
          </a:p>
          <a:p>
            <a:endParaRPr lang="en-US" baseline="0" dirty="0" smtClean="0"/>
          </a:p>
          <a:p>
            <a:r>
              <a:rPr lang="en-US" baseline="0" dirty="0" smtClean="0"/>
              <a:t>Explain that under most circumstances you don’t need custom ICE widgets. You can use the default one and add your own templates. Custom widgets are needed when some enhanced functionality is needed.</a:t>
            </a:r>
          </a:p>
          <a:p>
            <a:endParaRPr lang="en-US" baseline="0" dirty="0" smtClean="0"/>
          </a:p>
          <a:p>
            <a:r>
              <a:rPr lang="en-US" baseline="0" dirty="0" smtClean="0"/>
              <a:t>https://</a:t>
            </a:r>
            <a:r>
              <a:rPr lang="en-US" baseline="0" dirty="0" err="1" smtClean="0"/>
              <a:t>my.backbase.com</a:t>
            </a:r>
            <a:r>
              <a:rPr lang="en-US" baseline="0" dirty="0" smtClean="0"/>
              <a:t>/docs/product-documentation/documentation/portal/5.6.2/</a:t>
            </a:r>
            <a:r>
              <a:rPr lang="en-US" baseline="0" dirty="0" err="1" smtClean="0"/>
              <a:t>icewidgets_howiceworks.html</a:t>
            </a:r>
            <a:r>
              <a:rPr lang="en-US" baseline="0" dirty="0" smtClean="0"/>
              <a:t>#/list</a:t>
            </a:r>
          </a:p>
        </p:txBody>
      </p:sp>
      <p:sp>
        <p:nvSpPr>
          <p:cNvPr id="4" name="Slide Number Placeholder 3"/>
          <p:cNvSpPr>
            <a:spLocks noGrp="1"/>
          </p:cNvSpPr>
          <p:nvPr>
            <p:ph type="sldNum" sz="quarter" idx="10"/>
          </p:nvPr>
        </p:nvSpPr>
        <p:spPr/>
        <p:txBody>
          <a:bodyPr/>
          <a:lstStyle/>
          <a:p>
            <a:fld id="{961E29FC-A785-1D40-BBA7-278D4149D253}" type="slidenum">
              <a:rPr lang="en-US" smtClean="0"/>
              <a:t>10</a:t>
            </a:fld>
            <a:endParaRPr lang="en-US"/>
          </a:p>
        </p:txBody>
      </p:sp>
    </p:spTree>
    <p:extLst>
      <p:ext uri="{BB962C8B-B14F-4D97-AF65-F5344CB8AC3E}">
        <p14:creationId xmlns:p14="http://schemas.microsoft.com/office/powerpoint/2010/main" val="1105304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u="none" baseline="0" dirty="0" smtClean="0"/>
              <a:t>ICE Templates are simply </a:t>
            </a:r>
            <a:r>
              <a:rPr lang="en-US" b="1" u="none" baseline="0" dirty="0" smtClean="0"/>
              <a:t>mustache templates </a:t>
            </a:r>
            <a:r>
              <a:rPr lang="en-US" u="none" baseline="0" dirty="0" smtClean="0"/>
              <a:t>which are rendered via a g:include.</a:t>
            </a:r>
          </a:p>
          <a:p>
            <a:pPr marL="0" indent="0">
              <a:buNone/>
            </a:pPr>
            <a:r>
              <a:rPr lang="en-US" u="none" baseline="0" dirty="0" smtClean="0"/>
              <a:t>Widget properties are passed here, so you have full access.</a:t>
            </a:r>
          </a:p>
          <a:p>
            <a:endParaRPr lang="en-US" baseline="0" dirty="0" smtClean="0"/>
          </a:p>
          <a:p>
            <a:r>
              <a:rPr lang="en-US" baseline="0" dirty="0" smtClean="0"/>
              <a:t>Explain {{{ vs {{ if needed - </a:t>
            </a:r>
            <a:r>
              <a:rPr lang="en-US" sz="1200" b="0" i="0" kern="1200" dirty="0" smtClean="0">
                <a:solidFill>
                  <a:schemeClr val="tx1"/>
                </a:solidFill>
                <a:effectLst/>
                <a:latin typeface="+mn-lt"/>
                <a:ea typeface="+mn-ea"/>
                <a:cs typeface="+mn-cs"/>
              </a:rPr>
              <a:t>All variables are HTML escaped by default. If you want to return </a:t>
            </a:r>
            <a:r>
              <a:rPr lang="en-US" sz="1200" b="0" i="0" kern="1200" dirty="0" err="1" smtClean="0">
                <a:solidFill>
                  <a:schemeClr val="tx1"/>
                </a:solidFill>
                <a:effectLst/>
                <a:latin typeface="+mn-lt"/>
                <a:ea typeface="+mn-ea"/>
                <a:cs typeface="+mn-cs"/>
              </a:rPr>
              <a:t>unescaped</a:t>
            </a:r>
            <a:r>
              <a:rPr lang="en-US" sz="1200" b="0" i="0" kern="1200" dirty="0" smtClean="0">
                <a:solidFill>
                  <a:schemeClr val="tx1"/>
                </a:solidFill>
                <a:effectLst/>
                <a:latin typeface="+mn-lt"/>
                <a:ea typeface="+mn-ea"/>
                <a:cs typeface="+mn-cs"/>
              </a:rPr>
              <a:t> HTML, use the triple mustache: </a:t>
            </a:r>
            <a:r>
              <a:rPr lang="en-US" dirty="0" smtClean="0"/>
              <a:t>{{{name}}}</a:t>
            </a:r>
            <a:r>
              <a:rPr lang="en-US" sz="1200" b="0" i="0" kern="1200" dirty="0" smtClean="0">
                <a:solidFill>
                  <a:schemeClr val="tx1"/>
                </a:solidFill>
                <a:effectLst/>
                <a:latin typeface="+mn-lt"/>
                <a:ea typeface="+mn-ea"/>
                <a:cs typeface="+mn-cs"/>
              </a:rPr>
              <a:t>.</a:t>
            </a:r>
            <a:endParaRPr lang="en-US" baseline="0" dirty="0" smtClean="0"/>
          </a:p>
          <a:p>
            <a:pPr marL="0" indent="0">
              <a:buNone/>
            </a:pPr>
            <a:endParaRPr lang="en-US" u="none"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u="none"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u="none" baseline="0" dirty="0" smtClean="0"/>
              <a:t>https://</a:t>
            </a:r>
            <a:r>
              <a:rPr lang="en-US" b="1" u="none" baseline="0" dirty="0" err="1" smtClean="0"/>
              <a:t>my.backbase.com</a:t>
            </a:r>
            <a:r>
              <a:rPr lang="en-US" b="1" u="none" baseline="0" dirty="0" smtClean="0"/>
              <a:t>/docs/product-documentation/documentation//portal/5.6.2/</a:t>
            </a:r>
            <a:r>
              <a:rPr lang="en-US" b="1" u="none" baseline="0" dirty="0" err="1" smtClean="0"/>
              <a:t>contentservices_objectmodel.html</a:t>
            </a:r>
            <a:r>
              <a:rPr lang="en-US" b="1" u="none" baseline="0" dirty="0" smtClean="0"/>
              <a:t>#/list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u="none"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u="none" baseline="0" dirty="0" smtClean="0"/>
              <a:t>https://</a:t>
            </a:r>
            <a:r>
              <a:rPr lang="en-US" b="1" u="none" baseline="0" dirty="0" err="1" smtClean="0"/>
              <a:t>my.backbase.com</a:t>
            </a:r>
            <a:r>
              <a:rPr lang="en-US" b="1" u="none" baseline="0" dirty="0" smtClean="0"/>
              <a:t>/docs/product-documentation/documentation//portal/5.6.2/</a:t>
            </a:r>
            <a:r>
              <a:rPr lang="en-US" b="1" u="none" baseline="0" dirty="0" err="1" smtClean="0"/>
              <a:t>objectmodel_bbtypes.html</a:t>
            </a:r>
            <a:endParaRPr lang="en-US" b="1" u="none" baseline="0" dirty="0" smtClean="0"/>
          </a:p>
          <a:p>
            <a:pPr marL="0" indent="0">
              <a:buNone/>
            </a:pPr>
            <a:endParaRPr lang="en-US" u="none"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u="none"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u="none" baseline="0" dirty="0" smtClean="0"/>
              <a:t>Content Services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u="none"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u="none" baseline="0" dirty="0" smtClean="0"/>
              <a:t>https://</a:t>
            </a:r>
            <a:r>
              <a:rPr lang="en-US" b="1" u="none" baseline="0" dirty="0" err="1" smtClean="0"/>
              <a:t>my.backbase.com</a:t>
            </a:r>
            <a:r>
              <a:rPr lang="en-US" b="1" u="none" baseline="0" dirty="0" smtClean="0"/>
              <a:t>/docs/product-documentation/documentation//portal/5.6.2/</a:t>
            </a:r>
            <a:r>
              <a:rPr lang="en-US" b="1" u="none" baseline="0" dirty="0" err="1" smtClean="0"/>
              <a:t>whatsnew_contentservices.html</a:t>
            </a:r>
            <a:r>
              <a:rPr lang="en-US" b="1" u="none" baseline="0" dirty="0" smtClean="0"/>
              <a:t>#/list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u="none" baseline="0" dirty="0" smtClean="0"/>
          </a:p>
          <a:p>
            <a:pPr marL="0" indent="0">
              <a:buNone/>
            </a:pPr>
            <a:r>
              <a:rPr lang="en-US" u="none" baseline="0" dirty="0" smtClean="0"/>
              <a:t>https://</a:t>
            </a:r>
            <a:r>
              <a:rPr lang="en-US" u="none" baseline="0" dirty="0" err="1" smtClean="0"/>
              <a:t>my.backbase.com</a:t>
            </a:r>
            <a:r>
              <a:rPr lang="en-US" u="none" baseline="0" dirty="0" smtClean="0"/>
              <a:t>/docs/product-documentation/documentation//portal/5.6.2/</a:t>
            </a:r>
            <a:r>
              <a:rPr lang="en-US" u="none" baseline="0" dirty="0" err="1" smtClean="0"/>
              <a:t>develop_contentservices.html</a:t>
            </a:r>
            <a:r>
              <a:rPr lang="en-US" u="none" baseline="0" dirty="0" smtClean="0"/>
              <a:t>#/list</a:t>
            </a:r>
          </a:p>
          <a:p>
            <a:pPr marL="0" indent="0">
              <a:buNone/>
            </a:pPr>
            <a:endParaRPr lang="en-US" u="none" baseline="0" dirty="0" smtClean="0"/>
          </a:p>
          <a:p>
            <a:pPr marL="0" indent="0">
              <a:buNone/>
            </a:pPr>
            <a:r>
              <a:rPr lang="en-US" u="none" baseline="0" dirty="0" smtClean="0"/>
              <a:t>The trainer needs to explain about CS Objects here.</a:t>
            </a:r>
          </a:p>
          <a:p>
            <a:pPr marL="0" indent="0">
              <a:buNone/>
            </a:pPr>
            <a:endParaRPr lang="en-US" u="none" baseline="0" dirty="0" smtClean="0"/>
          </a:p>
          <a:p>
            <a:pPr marL="0" indent="0">
              <a:buNone/>
            </a:pPr>
            <a:r>
              <a:rPr lang="en-US" b="1" u="none" baseline="0" dirty="0" smtClean="0"/>
              <a:t>Content Services</a:t>
            </a:r>
          </a:p>
          <a:p>
            <a:pPr marL="0" indent="0">
              <a:buNone/>
            </a:pPr>
            <a:endParaRPr lang="en-US" u="none" baseline="0" dirty="0" smtClean="0"/>
          </a:p>
          <a:p>
            <a:pPr marL="0" indent="0">
              <a:buNone/>
            </a:pPr>
            <a:r>
              <a:rPr lang="en-US" u="none" baseline="0" dirty="0" smtClean="0"/>
              <a:t>All content is saved in CS as an object with several  metadata, and it has a specific type. Start with the </a:t>
            </a:r>
            <a:r>
              <a:rPr lang="en-US" u="none" baseline="0" dirty="0" err="1" smtClean="0"/>
              <a:t>bb:richtext</a:t>
            </a:r>
            <a:r>
              <a:rPr lang="en-US" u="none" baseline="0" dirty="0" smtClean="0"/>
              <a:t> type, and the article object in the example.</a:t>
            </a:r>
          </a:p>
          <a:p>
            <a:pPr marL="0" indent="0">
              <a:buNone/>
            </a:pPr>
            <a:endParaRPr lang="en-US" u="none" baseline="0" dirty="0" smtClean="0"/>
          </a:p>
          <a:p>
            <a:pPr marL="0" indent="0">
              <a:buNone/>
            </a:pPr>
            <a:r>
              <a:rPr lang="en-US" u="none" baseline="0" dirty="0" smtClean="0"/>
              <a:t>About the template tags:</a:t>
            </a:r>
          </a:p>
          <a:p>
            <a:pPr marL="0" indent="0">
              <a:buNone/>
            </a:pPr>
            <a:r>
              <a:rPr lang="en-US" u="none" baseline="0" dirty="0" smtClean="0"/>
              <a:t> - each tag is saved as a property of the widget’s instance</a:t>
            </a:r>
          </a:p>
          <a:p>
            <a:pPr marL="0" indent="0">
              <a:buNone/>
            </a:pPr>
            <a:r>
              <a:rPr lang="en-US" u="none" baseline="0" dirty="0" smtClean="0"/>
              <a:t> - the property makes reference to a content entry in content services</a:t>
            </a:r>
          </a:p>
          <a:p>
            <a:pPr marL="0" indent="0">
              <a:buNone/>
            </a:pPr>
            <a:r>
              <a:rPr lang="en-US" u="none" baseline="0" dirty="0" smtClean="0"/>
              <a:t> - although you can out any name you want for the property (before the dot), but the attributes (the part after the dot) are convention based on the </a:t>
            </a:r>
            <a:r>
              <a:rPr lang="en-US" u="none" baseline="0" dirty="0" err="1" smtClean="0"/>
              <a:t>cmis</a:t>
            </a:r>
            <a:r>
              <a:rPr lang="en-US" u="none" baseline="0" dirty="0" smtClean="0"/>
              <a:t> document object definition, you can use any </a:t>
            </a:r>
            <a:r>
              <a:rPr lang="en-US" u="none" baseline="0" dirty="0" err="1" smtClean="0"/>
              <a:t>cmis</a:t>
            </a:r>
            <a:r>
              <a:rPr lang="en-US" u="none" baseline="0" dirty="0" smtClean="0"/>
              <a:t> valid attribute (such as ‘</a:t>
            </a:r>
            <a:r>
              <a:rPr lang="en-US" u="none" baseline="0" dirty="0" err="1" smtClean="0"/>
              <a:t>cmis:name</a:t>
            </a:r>
            <a:r>
              <a:rPr lang="en-US" u="none" baseline="0" dirty="0" smtClean="0"/>
              <a:t>’), but we recommend using </a:t>
            </a:r>
            <a:r>
              <a:rPr lang="en-US" u="none" baseline="0" dirty="0" err="1" smtClean="0"/>
              <a:t>Backbase’s</a:t>
            </a:r>
            <a:r>
              <a:rPr lang="en-US" u="none" baseline="0" dirty="0" smtClean="0"/>
              <a:t> own attributes.</a:t>
            </a:r>
          </a:p>
          <a:p>
            <a:pPr marL="0" indent="0">
              <a:buNone/>
            </a:pPr>
            <a:endParaRPr lang="en-US" u="none" baseline="0" dirty="0" smtClean="0"/>
          </a:p>
          <a:p>
            <a:pPr marL="0" indent="0">
              <a:buNone/>
            </a:pPr>
            <a:r>
              <a:rPr lang="en-US" dirty="0" smtClean="0"/>
              <a:t>Content Management Interoperability Services (CMIS) </a:t>
            </a:r>
          </a:p>
          <a:p>
            <a:pPr marL="0" indent="0">
              <a:buNone/>
            </a:pPr>
            <a:endParaRPr lang="en-US" u="none" baseline="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11</a:t>
            </a:fld>
            <a:endParaRPr lang="en-US"/>
          </a:p>
        </p:txBody>
      </p:sp>
    </p:spTree>
    <p:extLst>
      <p:ext uri="{BB962C8B-B14F-4D97-AF65-F5344CB8AC3E}">
        <p14:creationId xmlns:p14="http://schemas.microsoft.com/office/powerpoint/2010/main" val="1928623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mailto:request@backbase.com" TargetMode="External"/><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hyperlink" Target="http://www.backbase.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BB Devices)">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5497" t="-22" r="5786"/>
          <a:stretch/>
        </p:blipFill>
        <p:spPr>
          <a:xfrm>
            <a:off x="-10160" y="-1510"/>
            <a:ext cx="9154160" cy="6886893"/>
          </a:xfrm>
          <a:prstGeom prst="rect">
            <a:avLst/>
          </a:prstGeom>
        </p:spPr>
      </p:pic>
      <p:sp>
        <p:nvSpPr>
          <p:cNvPr id="2" name="Rectangle 1"/>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2090" y="2474754"/>
            <a:ext cx="8314248" cy="4228528"/>
          </a:xfrm>
          <a:prstGeom prst="rect">
            <a:avLst/>
          </a:prstGeom>
          <a:effectLst>
            <a:outerShdw blurRad="50800" dist="38100" dir="5400000" algn="t" rotWithShape="0">
              <a:prstClr val="black">
                <a:alpha val="40000"/>
              </a:prstClr>
            </a:outerShdw>
          </a:effectLst>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3"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
        <p:nvSpPr>
          <p:cNvPr id="15"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Tree>
    <p:extLst>
      <p:ext uri="{BB962C8B-B14F-4D97-AF65-F5344CB8AC3E}">
        <p14:creationId xmlns:p14="http://schemas.microsoft.com/office/powerpoint/2010/main" val="2234495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Blank slide title</a:t>
            </a:r>
            <a:endParaRPr lang="en-US" dirty="0"/>
          </a:p>
        </p:txBody>
      </p:sp>
      <p:sp>
        <p:nvSpPr>
          <p:cNvPr id="8"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69657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Content">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Full Width Content slide title</a:t>
            </a:r>
            <a:endParaRPr lang="en-US" dirty="0"/>
          </a:p>
        </p:txBody>
      </p:sp>
      <p:sp>
        <p:nvSpPr>
          <p:cNvPr id="5" name="Content Placeholder 4"/>
          <p:cNvSpPr>
            <a:spLocks noGrp="1"/>
          </p:cNvSpPr>
          <p:nvPr>
            <p:ph sz="quarter" idx="14"/>
          </p:nvPr>
        </p:nvSpPr>
        <p:spPr>
          <a:xfrm>
            <a:off x="357188" y="1120775"/>
            <a:ext cx="8439150" cy="5387975"/>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2497115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Content + Subtitle / Statement">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Subtitle / Statement slide title</a:t>
            </a:r>
            <a:endParaRPr lang="en-US" dirty="0"/>
          </a:p>
        </p:txBody>
      </p:sp>
      <p:sp>
        <p:nvSpPr>
          <p:cNvPr id="5" name="Content Placeholder 4"/>
          <p:cNvSpPr>
            <a:spLocks noGrp="1"/>
          </p:cNvSpPr>
          <p:nvPr>
            <p:ph sz="quarter" idx="14"/>
          </p:nvPr>
        </p:nvSpPr>
        <p:spPr>
          <a:xfrm>
            <a:off x="357188" y="1988840"/>
            <a:ext cx="8439150" cy="4519910"/>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3" name="Text Placeholder 2"/>
          <p:cNvSpPr>
            <a:spLocks noGrp="1"/>
          </p:cNvSpPr>
          <p:nvPr>
            <p:ph type="body" sz="quarter" idx="15" hasCustomPrompt="1"/>
          </p:nvPr>
        </p:nvSpPr>
        <p:spPr>
          <a:xfrm>
            <a:off x="357188" y="1038225"/>
            <a:ext cx="8439150" cy="662583"/>
          </a:xfrm>
          <a:prstGeom prst="rect">
            <a:avLst/>
          </a:prstGeom>
        </p:spPr>
        <p:txBody>
          <a:bodyPr vert="horz"/>
          <a:lstStyle>
            <a:lvl1pPr marL="0" indent="0" algn="ctr">
              <a:buNone/>
              <a:defRPr baseline="0">
                <a:solidFill>
                  <a:schemeClr val="tx1">
                    <a:lumMod val="90000"/>
                    <a:lumOff val="10000"/>
                  </a:schemeClr>
                </a:solidFill>
                <a:latin typeface="Roboto Light"/>
                <a:cs typeface="Roboto Light"/>
              </a:defRPr>
            </a:lvl1pPr>
          </a:lstStyle>
          <a:p>
            <a:pPr lvl="0"/>
            <a:r>
              <a:rPr lang="en-US" dirty="0" smtClean="0"/>
              <a:t>Click to add a subtitle or statement</a:t>
            </a:r>
            <a:endParaRPr lang="en-US" dirty="0"/>
          </a:p>
        </p:txBody>
      </p:sp>
    </p:spTree>
    <p:extLst>
      <p:ext uri="{BB962C8B-B14F-4D97-AF65-F5344CB8AC3E}">
        <p14:creationId xmlns:p14="http://schemas.microsoft.com/office/powerpoint/2010/main" val="96411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cription of an image">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Slide title</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1" name="Text Placeholder 14"/>
          <p:cNvSpPr>
            <a:spLocks noGrp="1"/>
          </p:cNvSpPr>
          <p:nvPr>
            <p:ph type="body" sz="quarter" idx="14"/>
          </p:nvPr>
        </p:nvSpPr>
        <p:spPr>
          <a:xfrm>
            <a:off x="346538" y="5445224"/>
            <a:ext cx="8449799" cy="106511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endParaRPr lang="en-US" dirty="0"/>
          </a:p>
        </p:txBody>
      </p:sp>
      <p:sp>
        <p:nvSpPr>
          <p:cNvPr id="12" name="Picture Placeholder 10"/>
          <p:cNvSpPr>
            <a:spLocks noGrp="1"/>
          </p:cNvSpPr>
          <p:nvPr>
            <p:ph type="pic" sz="quarter" idx="11"/>
          </p:nvPr>
        </p:nvSpPr>
        <p:spPr>
          <a:xfrm>
            <a:off x="331866" y="1111250"/>
            <a:ext cx="8464471" cy="4045942"/>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Tree>
    <p:extLst>
      <p:ext uri="{BB962C8B-B14F-4D97-AF65-F5344CB8AC3E}">
        <p14:creationId xmlns:p14="http://schemas.microsoft.com/office/powerpoint/2010/main" val="196961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flexibl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2 columns slide title</a:t>
            </a:r>
            <a:endParaRPr lang="en-US" dirty="0"/>
          </a:p>
        </p:txBody>
      </p:sp>
      <p:sp>
        <p:nvSpPr>
          <p:cNvPr id="15" name="Text Placeholder 14"/>
          <p:cNvSpPr>
            <a:spLocks noGrp="1"/>
          </p:cNvSpPr>
          <p:nvPr>
            <p:ph type="body" sz="quarter" idx="14" hasCustomPrompt="1"/>
          </p:nvPr>
        </p:nvSpPr>
        <p:spPr>
          <a:xfrm>
            <a:off x="5805663" y="1109663"/>
            <a:ext cx="2990675" cy="5399087"/>
          </a:xfrm>
          <a:prstGeom prst="rect">
            <a:avLst/>
          </a:prstGeom>
        </p:spPr>
        <p:txBody>
          <a:bodyPr vert="horz"/>
          <a:lstStyle>
            <a:lvl1pPr marL="0" indent="0">
              <a:buNone/>
              <a:defRPr sz="20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17" name="Content Placeholder 16"/>
          <p:cNvSpPr>
            <a:spLocks noGrp="1"/>
          </p:cNvSpPr>
          <p:nvPr>
            <p:ph sz="quarter" idx="15" hasCustomPrompt="1"/>
          </p:nvPr>
        </p:nvSpPr>
        <p:spPr>
          <a:xfrm>
            <a:off x="357188" y="1109664"/>
            <a:ext cx="5016426" cy="5399086"/>
          </a:xfrm>
          <a:prstGeom prst="rect">
            <a:avLst/>
          </a:prstGeom>
        </p:spPr>
        <p:txBody>
          <a:bodyPr vert="horz"/>
          <a:lstStyle>
            <a:lvl1pPr marL="0" indent="0">
              <a:buNone/>
              <a:defRPr sz="200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content</a:t>
            </a:r>
            <a:endParaRPr lang="en-US" dirty="0"/>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2818243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er Cases">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760426"/>
            <a:ext cx="9150350" cy="609757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Customer Case Slide Title</a:t>
            </a:r>
            <a:endParaRPr lang="en-US" dirty="0"/>
          </a:p>
        </p:txBody>
      </p:sp>
      <p:sp>
        <p:nvSpPr>
          <p:cNvPr id="14"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7182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ign Showcase (Full height imag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1" y="760426"/>
            <a:ext cx="5796136" cy="609757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2" name="Rectangle 1"/>
          <p:cNvSpPr/>
          <p:nvPr userDrawn="1"/>
        </p:nvSpPr>
        <p:spPr>
          <a:xfrm>
            <a:off x="5796137" y="650240"/>
            <a:ext cx="3347863" cy="6207760"/>
          </a:xfrm>
          <a:prstGeom prst="rect">
            <a:avLst/>
          </a:prstGeom>
          <a:solidFill>
            <a:schemeClr val="bg2"/>
          </a:solidFill>
          <a:ln>
            <a:noFill/>
          </a:ln>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sp>
        <p:nvSpPr>
          <p:cNvPr id="12" name="Text Placeholder 14"/>
          <p:cNvSpPr>
            <a:spLocks noGrp="1"/>
          </p:cNvSpPr>
          <p:nvPr>
            <p:ph type="body" sz="quarter" idx="14" hasCustomPrompt="1"/>
          </p:nvPr>
        </p:nvSpPr>
        <p:spPr>
          <a:xfrm>
            <a:off x="6156176" y="1109663"/>
            <a:ext cx="2640162" cy="5399087"/>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1598322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top)">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4384" y="2708553"/>
            <a:ext cx="4649738" cy="4068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271840" y="1109663"/>
            <a:ext cx="8618160" cy="138323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p>
        </p:txBody>
      </p:sp>
      <p:sp>
        <p:nvSpPr>
          <p:cNvPr id="11" name="Picture Placeholder 10"/>
          <p:cNvSpPr>
            <a:spLocks noGrp="1"/>
          </p:cNvSpPr>
          <p:nvPr>
            <p:ph type="pic" sz="quarter" idx="11"/>
          </p:nvPr>
        </p:nvSpPr>
        <p:spPr>
          <a:xfrm>
            <a:off x="2411760" y="2924944"/>
            <a:ext cx="4248471" cy="237626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841408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right)">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188" y="2819202"/>
            <a:ext cx="4558109" cy="398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5724128"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22" name="Text Placeholder 14"/>
          <p:cNvSpPr>
            <a:spLocks noGrp="1"/>
          </p:cNvSpPr>
          <p:nvPr>
            <p:ph type="body" sz="quarter" idx="15" hasCustomPrompt="1"/>
          </p:nvPr>
        </p:nvSpPr>
        <p:spPr>
          <a:xfrm>
            <a:off x="5724128"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TITLE</a:t>
            </a:r>
            <a:endParaRPr lang="en-US" dirty="0"/>
          </a:p>
        </p:txBody>
      </p:sp>
      <p:sp>
        <p:nvSpPr>
          <p:cNvPr id="23" name="Picture Placeholder 10"/>
          <p:cNvSpPr>
            <a:spLocks noGrp="1"/>
          </p:cNvSpPr>
          <p:nvPr>
            <p:ph type="pic" sz="quarter" idx="11"/>
          </p:nvPr>
        </p:nvSpPr>
        <p:spPr>
          <a:xfrm>
            <a:off x="561773"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1225095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left)">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9599" y="2819202"/>
            <a:ext cx="4558109" cy="398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271840"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22" name="Text Placeholder 14"/>
          <p:cNvSpPr>
            <a:spLocks noGrp="1"/>
          </p:cNvSpPr>
          <p:nvPr>
            <p:ph type="body" sz="quarter" idx="15" hasCustomPrompt="1"/>
          </p:nvPr>
        </p:nvSpPr>
        <p:spPr>
          <a:xfrm>
            <a:off x="271840"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TITLE</a:t>
            </a:r>
            <a:endParaRPr lang="en-US" dirty="0"/>
          </a:p>
        </p:txBody>
      </p:sp>
      <p:sp>
        <p:nvSpPr>
          <p:cNvPr id="11" name="Picture Placeholder 10"/>
          <p:cNvSpPr>
            <a:spLocks noGrp="1"/>
          </p:cNvSpPr>
          <p:nvPr>
            <p:ph type="pic" sz="quarter" idx="11"/>
          </p:nvPr>
        </p:nvSpPr>
        <p:spPr>
          <a:xfrm>
            <a:off x="4427984"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333531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No Brand Device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497" t="-22" r="5786"/>
          <a:stretch/>
        </p:blipFill>
        <p:spPr>
          <a:xfrm>
            <a:off x="0" y="-1510"/>
            <a:ext cx="9154160" cy="6886893"/>
          </a:xfrm>
          <a:prstGeom prst="rect">
            <a:avLst/>
          </a:prstGeom>
        </p:spPr>
      </p:pic>
      <p:sp>
        <p:nvSpPr>
          <p:cNvPr id="10" name="Rectangle 9"/>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5"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6"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pic>
        <p:nvPicPr>
          <p:cNvPr id="20" name="Picture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82090" y="2474754"/>
            <a:ext cx="8314247" cy="422852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910778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alyst Slid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Analyst Slide Title</a:t>
            </a:r>
            <a:endParaRPr lang="en-US" dirty="0"/>
          </a:p>
        </p:txBody>
      </p:sp>
      <p:sp>
        <p:nvSpPr>
          <p:cNvPr id="11" name="Picture Placeholder 10"/>
          <p:cNvSpPr>
            <a:spLocks noGrp="1"/>
          </p:cNvSpPr>
          <p:nvPr>
            <p:ph type="pic" sz="quarter" idx="11" hasCustomPrompt="1"/>
          </p:nvPr>
        </p:nvSpPr>
        <p:spPr>
          <a:xfrm>
            <a:off x="357188" y="1109662"/>
            <a:ext cx="1875023" cy="1167209"/>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r>
              <a:rPr lang="en-US" dirty="0" smtClean="0"/>
              <a:t>Click to add Analyst’s logo</a:t>
            </a:r>
            <a:endParaRPr lang="en-US" dirty="0"/>
          </a:p>
        </p:txBody>
      </p:sp>
      <p:sp>
        <p:nvSpPr>
          <p:cNvPr id="15" name="Text Placeholder 14"/>
          <p:cNvSpPr>
            <a:spLocks noGrp="1"/>
          </p:cNvSpPr>
          <p:nvPr>
            <p:ph type="body" sz="quarter" idx="14" hasCustomPrompt="1"/>
          </p:nvPr>
        </p:nvSpPr>
        <p:spPr>
          <a:xfrm>
            <a:off x="2483769" y="1109664"/>
            <a:ext cx="6312570" cy="1167208"/>
          </a:xfrm>
          <a:prstGeom prst="rect">
            <a:avLst/>
          </a:prstGeom>
        </p:spPr>
        <p:txBody>
          <a:bodyPr vert="horz"/>
          <a:lstStyle>
            <a:lvl1pPr marL="0" indent="0">
              <a:buNone/>
              <a:defRPr sz="2000" baseline="0">
                <a:solidFill>
                  <a:schemeClr val="tx1"/>
                </a:solidFill>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some information about the analyst or the report</a:t>
            </a:r>
            <a:endParaRPr lang="en-US" dirty="0"/>
          </a:p>
        </p:txBody>
      </p:sp>
      <p:sp>
        <p:nvSpPr>
          <p:cNvPr id="17" name="Content Placeholder 16"/>
          <p:cNvSpPr>
            <a:spLocks noGrp="1"/>
          </p:cNvSpPr>
          <p:nvPr>
            <p:ph sz="quarter" idx="15" hasCustomPrompt="1"/>
          </p:nvPr>
        </p:nvSpPr>
        <p:spPr>
          <a:xfrm>
            <a:off x="4644008" y="2492896"/>
            <a:ext cx="4152330"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report</a:t>
            </a:r>
          </a:p>
        </p:txBody>
      </p:sp>
      <p:sp>
        <p:nvSpPr>
          <p:cNvPr id="18"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21" name="Content Placeholder 16"/>
          <p:cNvSpPr>
            <a:spLocks noGrp="1"/>
          </p:cNvSpPr>
          <p:nvPr>
            <p:ph sz="quarter" idx="16" hasCustomPrompt="1"/>
          </p:nvPr>
        </p:nvSpPr>
        <p:spPr>
          <a:xfrm>
            <a:off x="365760" y="2492896"/>
            <a:ext cx="4062224"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report</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3425557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 Workshop - Devic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Demo / Workshop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3728" y="1737520"/>
            <a:ext cx="5143067" cy="44997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Picture Placeholder 10"/>
          <p:cNvSpPr>
            <a:spLocks noGrp="1"/>
          </p:cNvSpPr>
          <p:nvPr>
            <p:ph type="pic" sz="quarter" idx="11"/>
          </p:nvPr>
        </p:nvSpPr>
        <p:spPr>
          <a:xfrm>
            <a:off x="2321105" y="1958360"/>
            <a:ext cx="4699226" cy="2628381"/>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93068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4"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5"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6" name="Rectangle 5"/>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Demo Slide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2" name="Content Placeholder 16"/>
          <p:cNvSpPr>
            <a:spLocks noGrp="1"/>
          </p:cNvSpPr>
          <p:nvPr>
            <p:ph sz="quarter" idx="16" hasCustomPrompt="1"/>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workshop</a:t>
            </a:r>
          </a:p>
        </p:txBody>
      </p:sp>
      <p:grpSp>
        <p:nvGrpSpPr>
          <p:cNvPr id="16" name="Group 15"/>
          <p:cNvGrpSpPr/>
          <p:nvPr userDrawn="1"/>
        </p:nvGrpSpPr>
        <p:grpSpPr>
          <a:xfrm>
            <a:off x="7889196" y="755227"/>
            <a:ext cx="907142" cy="1075328"/>
            <a:chOff x="5899666" y="1737520"/>
            <a:chExt cx="907142" cy="1075328"/>
          </a:xfrm>
        </p:grpSpPr>
        <p:sp>
          <p:nvSpPr>
            <p:cNvPr id="17"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8" name="Picture 17" descr="ey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546" y="2087134"/>
              <a:ext cx="574806" cy="307521"/>
            </a:xfrm>
            <a:prstGeom prst="rect">
              <a:avLst/>
            </a:prstGeom>
          </p:spPr>
        </p:pic>
      </p:grpSp>
    </p:spTree>
    <p:extLst>
      <p:ext uri="{BB962C8B-B14F-4D97-AF65-F5344CB8AC3E}">
        <p14:creationId xmlns:p14="http://schemas.microsoft.com/office/powerpoint/2010/main" val="3718254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orkshop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4"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5"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6" name="Rectangle 5"/>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Workshop Slide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grpSp>
        <p:nvGrpSpPr>
          <p:cNvPr id="9" name="Group 8"/>
          <p:cNvGrpSpPr/>
          <p:nvPr userDrawn="1"/>
        </p:nvGrpSpPr>
        <p:grpSpPr>
          <a:xfrm>
            <a:off x="7889196" y="755227"/>
            <a:ext cx="907142" cy="1075328"/>
            <a:chOff x="5899666" y="1737520"/>
            <a:chExt cx="907142" cy="1075328"/>
          </a:xfrm>
        </p:grpSpPr>
        <p:sp>
          <p:nvSpPr>
            <p:cNvPr id="10"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worksh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536" y="1967632"/>
              <a:ext cx="504944" cy="504944"/>
            </a:xfrm>
            <a:prstGeom prst="rect">
              <a:avLst/>
            </a:prstGeom>
          </p:spPr>
        </p:pic>
      </p:grpSp>
      <p:sp>
        <p:nvSpPr>
          <p:cNvPr id="12" name="Content Placeholder 16"/>
          <p:cNvSpPr>
            <a:spLocks noGrp="1"/>
          </p:cNvSpPr>
          <p:nvPr>
            <p:ph sz="quarter" idx="16" hasCustomPrompt="1"/>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workshop</a:t>
            </a:r>
          </a:p>
        </p:txBody>
      </p:sp>
    </p:spTree>
    <p:extLst>
      <p:ext uri="{BB962C8B-B14F-4D97-AF65-F5344CB8AC3E}">
        <p14:creationId xmlns:p14="http://schemas.microsoft.com/office/powerpoint/2010/main" val="2248950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3" name="TextBox 2"/>
          <p:cNvSpPr txBox="1"/>
          <p:nvPr userDrawn="1"/>
        </p:nvSpPr>
        <p:spPr>
          <a:xfrm>
            <a:off x="3378344" y="1927880"/>
            <a:ext cx="2496597" cy="1200329"/>
          </a:xfrm>
          <a:prstGeom prst="rect">
            <a:avLst/>
          </a:prstGeom>
          <a:noFill/>
        </p:spPr>
        <p:txBody>
          <a:bodyPr wrap="none" rtlCol="0">
            <a:spAutoFit/>
          </a:bodyPr>
          <a:lstStyle/>
          <a:p>
            <a:r>
              <a:rPr lang="en-US" sz="7200" dirty="0" smtClean="0">
                <a:solidFill>
                  <a:schemeClr val="tx2">
                    <a:lumMod val="10000"/>
                    <a:lumOff val="90000"/>
                  </a:schemeClr>
                </a:solidFill>
                <a:latin typeface="Roboto Light"/>
                <a:cs typeface="Roboto Light"/>
              </a:rPr>
              <a:t>Break</a:t>
            </a:r>
            <a:endParaRPr lang="en-US" sz="7200" dirty="0">
              <a:solidFill>
                <a:schemeClr val="tx2">
                  <a:lumMod val="10000"/>
                  <a:lumOff val="90000"/>
                </a:schemeClr>
              </a:solidFill>
              <a:latin typeface="Roboto Light"/>
              <a:cs typeface="Roboto Light"/>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1443930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6" name="TextBox 5"/>
          <p:cNvSpPr txBox="1"/>
          <p:nvPr userDrawn="1"/>
        </p:nvSpPr>
        <p:spPr>
          <a:xfrm>
            <a:off x="357188" y="1927880"/>
            <a:ext cx="8439150" cy="1200329"/>
          </a:xfrm>
          <a:prstGeom prst="rect">
            <a:avLst/>
          </a:prstGeom>
          <a:noFill/>
        </p:spPr>
        <p:txBody>
          <a:bodyPr wrap="square" rtlCol="0">
            <a:spAutoFit/>
          </a:bodyPr>
          <a:lstStyle/>
          <a:p>
            <a:pPr algn="ctr"/>
            <a:r>
              <a:rPr lang="en-US" sz="7200" dirty="0" smtClean="0">
                <a:solidFill>
                  <a:schemeClr val="tx2">
                    <a:lumMod val="10000"/>
                    <a:lumOff val="90000"/>
                  </a:schemeClr>
                </a:solidFill>
                <a:latin typeface="Roboto Light"/>
                <a:cs typeface="Roboto Light"/>
              </a:rPr>
              <a:t>Next Steps?</a:t>
            </a:r>
            <a:endParaRPr lang="en-US" sz="7200" dirty="0">
              <a:solidFill>
                <a:schemeClr val="tx2">
                  <a:lumMod val="10000"/>
                  <a:lumOff val="90000"/>
                </a:schemeClr>
              </a:solidFill>
              <a:latin typeface="Roboto Light"/>
              <a:cs typeface="Roboto Light"/>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4888344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6" name="TextBox 5"/>
          <p:cNvSpPr txBox="1"/>
          <p:nvPr userDrawn="1"/>
        </p:nvSpPr>
        <p:spPr>
          <a:xfrm>
            <a:off x="547788" y="5652060"/>
            <a:ext cx="3480118" cy="800219"/>
          </a:xfrm>
          <a:prstGeom prst="rect">
            <a:avLst/>
          </a:prstGeom>
          <a:noFill/>
        </p:spPr>
        <p:txBody>
          <a:bodyPr wrap="none" rtlCol="0">
            <a:spAutoFit/>
          </a:bodyPr>
          <a:lstStyle/>
          <a:p>
            <a:pPr algn="ctr"/>
            <a:r>
              <a:rPr lang="en-US" sz="2300" dirty="0" smtClean="0">
                <a:solidFill>
                  <a:schemeClr val="tx1">
                    <a:lumMod val="50000"/>
                    <a:lumOff val="50000"/>
                  </a:schemeClr>
                </a:solidFill>
                <a:latin typeface="Roboto Light"/>
                <a:cs typeface="Roboto Light"/>
                <a:hlinkClick r:id="rId2"/>
              </a:rPr>
              <a:t>www.backbase.com</a:t>
            </a:r>
            <a:endParaRPr lang="en-US" sz="2300" dirty="0">
              <a:solidFill>
                <a:schemeClr val="tx1">
                  <a:lumMod val="50000"/>
                  <a:lumOff val="50000"/>
                </a:schemeClr>
              </a:solidFill>
              <a:latin typeface="Roboto Light"/>
              <a:cs typeface="Roboto Light"/>
            </a:endParaRPr>
          </a:p>
          <a:p>
            <a:r>
              <a:rPr lang="en-US" sz="2300" dirty="0" smtClean="0">
                <a:solidFill>
                  <a:schemeClr val="tx1">
                    <a:lumMod val="50000"/>
                    <a:lumOff val="50000"/>
                  </a:schemeClr>
                </a:solidFill>
                <a:latin typeface="Roboto Light"/>
                <a:cs typeface="Roboto Light"/>
                <a:hlinkClick r:id="rId3"/>
              </a:rPr>
              <a:t>sales-eu@backbase.com</a:t>
            </a:r>
            <a:r>
              <a:rPr lang="en-US" sz="2300" dirty="0" smtClean="0">
                <a:solidFill>
                  <a:schemeClr val="tx1">
                    <a:lumMod val="50000"/>
                    <a:lumOff val="50000"/>
                  </a:schemeClr>
                </a:solidFill>
                <a:latin typeface="Roboto Light"/>
                <a:cs typeface="Roboto Light"/>
              </a:rPr>
              <a:t> </a:t>
            </a:r>
            <a:endParaRPr lang="en-US" sz="2300" dirty="0">
              <a:solidFill>
                <a:schemeClr val="tx1">
                  <a:lumMod val="50000"/>
                  <a:lumOff val="50000"/>
                </a:schemeClr>
              </a:solidFill>
              <a:latin typeface="Roboto Light"/>
              <a:cs typeface="Roboto Light"/>
            </a:endParaRPr>
          </a:p>
        </p:txBody>
      </p:sp>
      <p:sp>
        <p:nvSpPr>
          <p:cNvPr id="7" name="TextBox 6"/>
          <p:cNvSpPr txBox="1"/>
          <p:nvPr userDrawn="1"/>
        </p:nvSpPr>
        <p:spPr>
          <a:xfrm>
            <a:off x="4770440" y="5652060"/>
            <a:ext cx="4047421" cy="800219"/>
          </a:xfrm>
          <a:prstGeom prst="rect">
            <a:avLst/>
          </a:prstGeom>
          <a:noFill/>
        </p:spPr>
        <p:txBody>
          <a:bodyPr wrap="none" rtlCol="0">
            <a:spAutoFit/>
          </a:bodyPr>
          <a:lstStyle/>
          <a:p>
            <a:pPr algn="ctr"/>
            <a:r>
              <a:rPr lang="en-US" sz="2300" b="0" dirty="0" smtClean="0">
                <a:solidFill>
                  <a:schemeClr val="tx1">
                    <a:lumMod val="50000"/>
                    <a:lumOff val="50000"/>
                  </a:schemeClr>
                </a:solidFill>
                <a:latin typeface="Roboto Regular"/>
                <a:cs typeface="Roboto Regular"/>
              </a:rPr>
              <a:t>New </a:t>
            </a:r>
            <a:r>
              <a:rPr lang="en-US" sz="2300" b="0" dirty="0" smtClean="0">
                <a:solidFill>
                  <a:srgbClr val="9E9088"/>
                </a:solidFill>
                <a:latin typeface="Roboto Regular"/>
                <a:cs typeface="Roboto Regular"/>
              </a:rPr>
              <a:t>York:</a:t>
            </a:r>
            <a:r>
              <a:rPr lang="en-US" sz="2300" b="0" dirty="0" smtClean="0">
                <a:solidFill>
                  <a:schemeClr val="tx1">
                    <a:lumMod val="50000"/>
                    <a:lumOff val="50000"/>
                  </a:schemeClr>
                </a:solidFill>
                <a:latin typeface="Roboto Regular"/>
                <a:cs typeface="Roboto Regular"/>
              </a:rPr>
              <a:t> </a:t>
            </a:r>
            <a:r>
              <a:rPr lang="en-US" sz="2300" dirty="0" smtClean="0">
                <a:solidFill>
                  <a:schemeClr val="tx1">
                    <a:lumMod val="50000"/>
                    <a:lumOff val="50000"/>
                  </a:schemeClr>
                </a:solidFill>
                <a:latin typeface="Roboto Light"/>
                <a:cs typeface="Roboto Light"/>
              </a:rPr>
              <a:t>+1 646 478 7538</a:t>
            </a:r>
          </a:p>
          <a:p>
            <a:pPr algn="ctr"/>
            <a:r>
              <a:rPr lang="en-US" sz="2300" b="0" dirty="0" smtClean="0">
                <a:solidFill>
                  <a:schemeClr val="tx1">
                    <a:lumMod val="50000"/>
                    <a:lumOff val="50000"/>
                  </a:schemeClr>
                </a:solidFill>
                <a:latin typeface="Roboto Regular"/>
                <a:cs typeface="Roboto Regular"/>
              </a:rPr>
              <a:t>Amsterdam: </a:t>
            </a:r>
            <a:r>
              <a:rPr lang="en-US" sz="2300" dirty="0" smtClean="0">
                <a:solidFill>
                  <a:schemeClr val="tx1">
                    <a:lumMod val="50000"/>
                    <a:lumOff val="50000"/>
                  </a:schemeClr>
                </a:solidFill>
                <a:latin typeface="Roboto Light"/>
                <a:cs typeface="Roboto Light"/>
              </a:rPr>
              <a:t>+31 20 465 8888</a:t>
            </a:r>
            <a:endParaRPr lang="en-US" sz="2300" dirty="0">
              <a:solidFill>
                <a:schemeClr val="tx1">
                  <a:lumMod val="50000"/>
                  <a:lumOff val="50000"/>
                </a:schemeClr>
              </a:solidFill>
              <a:latin typeface="Roboto Light"/>
              <a:cs typeface="Roboto Light"/>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2" name="TextBox 11"/>
          <p:cNvSpPr txBox="1"/>
          <p:nvPr userDrawn="1"/>
        </p:nvSpPr>
        <p:spPr>
          <a:xfrm>
            <a:off x="357188" y="1927880"/>
            <a:ext cx="8439150" cy="1200329"/>
          </a:xfrm>
          <a:prstGeom prst="rect">
            <a:avLst/>
          </a:prstGeom>
          <a:noFill/>
        </p:spPr>
        <p:txBody>
          <a:bodyPr wrap="square" rtlCol="0">
            <a:spAutoFit/>
          </a:bodyPr>
          <a:lstStyle/>
          <a:p>
            <a:pPr algn="ctr"/>
            <a:r>
              <a:rPr lang="en-US" sz="7200" dirty="0" smtClean="0">
                <a:solidFill>
                  <a:schemeClr val="tx2">
                    <a:lumMod val="10000"/>
                    <a:lumOff val="90000"/>
                  </a:schemeClr>
                </a:solidFill>
                <a:latin typeface="Roboto Light"/>
                <a:cs typeface="Roboto Light"/>
              </a:rPr>
              <a:t>Thank you!</a:t>
            </a:r>
            <a:endParaRPr lang="en-US" sz="7200" dirty="0">
              <a:solidFill>
                <a:schemeClr val="tx2">
                  <a:lumMod val="10000"/>
                  <a:lumOff val="90000"/>
                </a:schemeClr>
              </a:solidFill>
              <a:latin typeface="Roboto Light"/>
              <a:cs typeface="Roboto Light"/>
            </a:endParaRPr>
          </a:p>
        </p:txBody>
      </p:sp>
      <p:sp>
        <p:nvSpPr>
          <p:cNvPr id="4" name="Text Placeholder 3"/>
          <p:cNvSpPr>
            <a:spLocks noGrp="1"/>
          </p:cNvSpPr>
          <p:nvPr>
            <p:ph type="body" sz="quarter" idx="10" hasCustomPrompt="1"/>
          </p:nvPr>
        </p:nvSpPr>
        <p:spPr>
          <a:xfrm>
            <a:off x="357188" y="3178175"/>
            <a:ext cx="8461375" cy="826889"/>
          </a:xfrm>
          <a:prstGeom prst="rect">
            <a:avLst/>
          </a:prstGeom>
        </p:spPr>
        <p:txBody>
          <a:bodyPr vert="horz"/>
          <a:lstStyle>
            <a:lvl1pPr marL="0" indent="0" algn="ctr">
              <a:buNone/>
              <a:defRPr sz="2000" baseline="0">
                <a:solidFill>
                  <a:schemeClr val="tx1">
                    <a:lumMod val="50000"/>
                    <a:lumOff val="50000"/>
                  </a:schemeClr>
                </a:solidFill>
                <a:latin typeface="Roboto Light"/>
                <a:cs typeface="Roboto Light"/>
              </a:defRPr>
            </a:lvl1pPr>
          </a:lstStyle>
          <a:p>
            <a:pPr lvl="0"/>
            <a:r>
              <a:rPr lang="en-US" dirty="0" smtClean="0"/>
              <a:t>Author Name (Optional)</a:t>
            </a:r>
          </a:p>
          <a:p>
            <a:pPr lvl="0"/>
            <a:r>
              <a:rPr lang="en-US" dirty="0" err="1" smtClean="0"/>
              <a:t>author@backbase.com</a:t>
            </a:r>
            <a:endParaRPr lang="en-US" dirty="0"/>
          </a:p>
        </p:txBody>
      </p:sp>
    </p:spTree>
    <p:extLst>
      <p:ext uri="{BB962C8B-B14F-4D97-AF65-F5344CB8AC3E}">
        <p14:creationId xmlns:p14="http://schemas.microsoft.com/office/powerpoint/2010/main" val="2199345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Full Width Content">
    <p:spTree>
      <p:nvGrpSpPr>
        <p:cNvPr id="1" name=""/>
        <p:cNvGrpSpPr/>
        <p:nvPr/>
      </p:nvGrpSpPr>
      <p:grpSpPr>
        <a:xfrm>
          <a:off x="0" y="0"/>
          <a:ext cx="0" cy="0"/>
          <a:chOff x="0" y="0"/>
          <a:chExt cx="0" cy="0"/>
        </a:xfrm>
      </p:grpSpPr>
      <p:sp>
        <p:nvSpPr>
          <p:cNvPr id="127" name="Shape 127"/>
          <p:cNvSpPr/>
          <p:nvPr/>
        </p:nvSpPr>
        <p:spPr>
          <a:xfrm>
            <a:off x="0" y="-1510"/>
            <a:ext cx="9150350" cy="761937"/>
          </a:xfrm>
          <a:prstGeom prst="rect">
            <a:avLst/>
          </a:prstGeom>
          <a:solidFill>
            <a:srgbClr val="2B2623"/>
          </a:solidFill>
          <a:ln w="12700">
            <a:miter lim="400000"/>
          </a:ln>
        </p:spPr>
        <p:txBody>
          <a:bodyPr lIns="45719" rIns="45719" anchor="ctr"/>
          <a:lstStyle/>
          <a:p>
            <a:pPr algn="ctr">
              <a:defRPr>
                <a:latin typeface="Roboto Light"/>
                <a:ea typeface="Roboto Light"/>
                <a:cs typeface="Roboto Light"/>
                <a:sym typeface="Roboto Light"/>
              </a:defRPr>
            </a:pPr>
            <a:endParaRPr/>
          </a:p>
        </p:txBody>
      </p:sp>
      <p:sp>
        <p:nvSpPr>
          <p:cNvPr id="128" name="Shape 128"/>
          <p:cNvSpPr>
            <a:spLocks noGrp="1"/>
          </p:cNvSpPr>
          <p:nvPr>
            <p:ph type="body" sz="quarter" idx="1"/>
          </p:nvPr>
        </p:nvSpPr>
        <p:spPr>
          <a:xfrm>
            <a:off x="2627783" y="182562"/>
            <a:ext cx="6262217" cy="369888"/>
          </a:xfrm>
          <a:prstGeom prst="rect">
            <a:avLst/>
          </a:prstGeom>
        </p:spPr>
        <p:txBody>
          <a:bodyPr>
            <a:normAutofit/>
          </a:bodyPr>
          <a:lstStyle>
            <a:lvl1pPr marL="0" indent="0" algn="r">
              <a:spcBef>
                <a:spcPts val="400"/>
              </a:spcBef>
              <a:buSzTx/>
              <a:buFontTx/>
              <a:buNone/>
              <a:defRPr sz="1800">
                <a:solidFill>
                  <a:srgbClr val="E5DEDC"/>
                </a:solidFill>
                <a:latin typeface="Roboto Light"/>
                <a:ea typeface="Roboto Light"/>
                <a:cs typeface="Roboto Light"/>
                <a:sym typeface="Roboto Light"/>
              </a:defRPr>
            </a:lvl1pPr>
            <a:lvl2pPr marL="640896" indent="-183696" algn="r">
              <a:spcBef>
                <a:spcPts val="400"/>
              </a:spcBef>
              <a:buFontTx/>
              <a:defRPr sz="1800">
                <a:solidFill>
                  <a:srgbClr val="E5DEDC"/>
                </a:solidFill>
                <a:latin typeface="Roboto Light"/>
                <a:ea typeface="Roboto Light"/>
                <a:cs typeface="Roboto Light"/>
                <a:sym typeface="Roboto Light"/>
              </a:defRPr>
            </a:lvl2pPr>
            <a:lvl3pPr marL="1085850" indent="-171450" algn="r">
              <a:spcBef>
                <a:spcPts val="400"/>
              </a:spcBef>
              <a:buFontTx/>
              <a:defRPr sz="1800">
                <a:solidFill>
                  <a:srgbClr val="E5DEDC"/>
                </a:solidFill>
                <a:latin typeface="Roboto Light"/>
                <a:ea typeface="Roboto Light"/>
                <a:cs typeface="Roboto Light"/>
                <a:sym typeface="Roboto Light"/>
              </a:defRPr>
            </a:lvl3pPr>
            <a:lvl4pPr marL="1577339" indent="-205739" algn="r">
              <a:spcBef>
                <a:spcPts val="400"/>
              </a:spcBef>
              <a:buFontTx/>
              <a:defRPr sz="1800">
                <a:solidFill>
                  <a:srgbClr val="E5DEDC"/>
                </a:solidFill>
                <a:latin typeface="Roboto Light"/>
                <a:ea typeface="Roboto Light"/>
                <a:cs typeface="Roboto Light"/>
                <a:sym typeface="Roboto Light"/>
              </a:defRPr>
            </a:lvl4pPr>
            <a:lvl5pPr marL="2034539" indent="-205739" algn="r">
              <a:spcBef>
                <a:spcPts val="400"/>
              </a:spcBef>
              <a:buFontTx/>
              <a:defRPr sz="1800">
                <a:solidFill>
                  <a:srgbClr val="E5DEDC"/>
                </a:solidFill>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prstGeom prst="rect">
            <a:avLst/>
          </a:prstGeom>
        </p:spPr>
        <p:txBody>
          <a:bodyPr/>
          <a:lstStyle>
            <a:lvl1pPr>
              <a:defRPr>
                <a:solidFill>
                  <a:srgbClr val="9E9088"/>
                </a:solidFill>
              </a:defRPr>
            </a:lvl1pPr>
          </a:lstStyle>
          <a:p>
            <a:fld id="{86CB4B4D-7CA3-9044-876B-883B54F8677D}" type="slidenum">
              <a:t>‹#›</a:t>
            </a:fld>
            <a:endParaRPr/>
          </a:p>
        </p:txBody>
      </p:sp>
      <p:pic>
        <p:nvPicPr>
          <p:cNvPr id="130" name="image4.png"/>
          <p:cNvPicPr>
            <a:picLocks noChangeAspect="1"/>
          </p:cNvPicPr>
          <p:nvPr/>
        </p:nvPicPr>
        <p:blipFill>
          <a:blip r:embed="rId2">
            <a:extLst/>
          </a:blip>
          <a:stretch>
            <a:fillRect/>
          </a:stretch>
        </p:blipFill>
        <p:spPr>
          <a:xfrm>
            <a:off x="331867" y="295647"/>
            <a:ext cx="1886156" cy="155077"/>
          </a:xfrm>
          <a:prstGeom prst="rect">
            <a:avLst/>
          </a:prstGeom>
          <a:ln w="12700">
            <a:miter lim="400000"/>
          </a:ln>
        </p:spPr>
      </p:pic>
    </p:spTree>
    <p:extLst>
      <p:ext uri="{BB962C8B-B14F-4D97-AF65-F5344CB8AC3E}">
        <p14:creationId xmlns:p14="http://schemas.microsoft.com/office/powerpoint/2010/main" val="73083293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No Devi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5497" t="-22" r="5786"/>
          <a:stretch/>
        </p:blipFill>
        <p:spPr>
          <a:xfrm>
            <a:off x="0" y="-1510"/>
            <a:ext cx="9154160" cy="6886893"/>
          </a:xfrm>
          <a:prstGeom prst="rect">
            <a:avLst/>
          </a:prstGeom>
        </p:spPr>
      </p:pic>
      <p:sp>
        <p:nvSpPr>
          <p:cNvPr id="8" name="Rectangle 7"/>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1"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3"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Tree>
    <p:extLst>
      <p:ext uri="{BB962C8B-B14F-4D97-AF65-F5344CB8AC3E}">
        <p14:creationId xmlns:p14="http://schemas.microsoft.com/office/powerpoint/2010/main" val="3488934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No Devices) - Custom Picture">
    <p:spTree>
      <p:nvGrpSpPr>
        <p:cNvPr id="1" name=""/>
        <p:cNvGrpSpPr/>
        <p:nvPr/>
      </p:nvGrpSpPr>
      <p:grpSpPr>
        <a:xfrm>
          <a:off x="0" y="0"/>
          <a:ext cx="0" cy="0"/>
          <a:chOff x="0" y="0"/>
          <a:chExt cx="0" cy="0"/>
        </a:xfrm>
      </p:grpSpPr>
      <p:sp>
        <p:nvSpPr>
          <p:cNvPr id="8" name="Picture Placeholder 10"/>
          <p:cNvSpPr>
            <a:spLocks noGrp="1"/>
          </p:cNvSpPr>
          <p:nvPr>
            <p:ph type="pic" sz="quarter" idx="12"/>
          </p:nvPr>
        </p:nvSpPr>
        <p:spPr>
          <a:xfrm>
            <a:off x="0" y="0"/>
            <a:ext cx="9150350" cy="6858000"/>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10" name="Rectangle 9"/>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3"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5"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Tree>
    <p:extLst>
      <p:ext uri="{BB962C8B-B14F-4D97-AF65-F5344CB8AC3E}">
        <p14:creationId xmlns:p14="http://schemas.microsoft.com/office/powerpoint/2010/main" val="3369295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ives / Agenda">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Objectives Slide Title</a:t>
            </a:r>
            <a:endParaRPr lang="en-US" dirty="0"/>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14" name="Text Placeholder 13"/>
          <p:cNvSpPr>
            <a:spLocks noGrp="1"/>
          </p:cNvSpPr>
          <p:nvPr>
            <p:ph type="body" sz="quarter" idx="14"/>
          </p:nvPr>
        </p:nvSpPr>
        <p:spPr>
          <a:xfrm>
            <a:off x="539552" y="1109664"/>
            <a:ext cx="8350448" cy="5400674"/>
          </a:xfrm>
          <a:prstGeom prst="rect">
            <a:avLst/>
          </a:prstGeom>
        </p:spPr>
        <p:txBody>
          <a:bodyPr vert="horz"/>
          <a:lstStyle>
            <a:lvl1pPr marL="514350" indent="-514350">
              <a:buFont typeface="+mj-lt"/>
              <a:buAutoNum type="arabicPeriod"/>
              <a:defRPr sz="4000">
                <a:solidFill>
                  <a:schemeClr val="tx1">
                    <a:lumMod val="10000"/>
                    <a:lumOff val="90000"/>
                  </a:schemeClr>
                </a:solidFill>
                <a:latin typeface="Roboto Thin"/>
                <a:cs typeface="Roboto Thin"/>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smtClean="0"/>
          </a:p>
          <a:p>
            <a:pPr lvl="0"/>
            <a:r>
              <a:rPr lang="en-US" dirty="0" smtClean="0"/>
              <a:t>Item first</a:t>
            </a:r>
          </a:p>
          <a:p>
            <a:pPr lvl="0"/>
            <a:r>
              <a:rPr lang="en-US" dirty="0" smtClean="0"/>
              <a:t>Item second</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330243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Cover - Picture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497" t="-22" r="5786"/>
          <a:stretch/>
        </p:blipFill>
        <p:spPr>
          <a:xfrm>
            <a:off x="0" y="-1510"/>
            <a:ext cx="9154160" cy="6886893"/>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8" name="Rectangle 7"/>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pic>
        <p:nvPicPr>
          <p:cNvPr id="11" name="Picture 10" descr="Untitled-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788" y="287861"/>
            <a:ext cx="1870948" cy="153826"/>
          </a:xfrm>
          <a:prstGeom prst="rect">
            <a:avLst/>
          </a:prstGeom>
        </p:spPr>
      </p:pic>
      <p:sp>
        <p:nvSpPr>
          <p:cNvPr id="14"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15"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val="995580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Cover - Picture 2">
    <p:spTree>
      <p:nvGrpSpPr>
        <p:cNvPr id="1" name=""/>
        <p:cNvGrpSpPr/>
        <p:nvPr/>
      </p:nvGrpSpPr>
      <p:grpSpPr>
        <a:xfrm>
          <a:off x="0" y="0"/>
          <a:ext cx="0" cy="0"/>
          <a:chOff x="0" y="0"/>
          <a:chExt cx="0" cy="0"/>
        </a:xfrm>
      </p:grpSpPr>
      <p:pic>
        <p:nvPicPr>
          <p:cNvPr id="4" name="Picture 3" descr="iStock_000020433245Large BLURRY.jpg"/>
          <p:cNvPicPr>
            <a:picLocks noChangeAspect="1"/>
          </p:cNvPicPr>
          <p:nvPr userDrawn="1"/>
        </p:nvPicPr>
        <p:blipFill rotWithShape="1">
          <a:blip r:embed="rId2">
            <a:extLst>
              <a:ext uri="{28A0092B-C50C-407E-A947-70E740481C1C}">
                <a14:useLocalDpi xmlns:a14="http://schemas.microsoft.com/office/drawing/2010/main" val="0"/>
              </a:ext>
            </a:extLst>
          </a:blip>
          <a:srcRect l="9635" t="11807" r="11976" b="-27"/>
          <a:stretch/>
        </p:blipFill>
        <p:spPr>
          <a:xfrm>
            <a:off x="0" y="0"/>
            <a:ext cx="9144000" cy="6858000"/>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pic>
        <p:nvPicPr>
          <p:cNvPr id="8" name="Picture 7" descr="Untitled-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788" y="287861"/>
            <a:ext cx="1870948" cy="153826"/>
          </a:xfrm>
          <a:prstGeom prst="rect">
            <a:avLst/>
          </a:prstGeom>
        </p:spPr>
      </p:pic>
      <p:sp>
        <p:nvSpPr>
          <p:cNvPr id="9"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10"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val="2813190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Cover - Picture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155" t="6793" r="12357" b="124"/>
          <a:stretch/>
        </p:blipFill>
        <p:spPr>
          <a:xfrm>
            <a:off x="0" y="0"/>
            <a:ext cx="9144000" cy="6885384"/>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pic>
        <p:nvPicPr>
          <p:cNvPr id="6" name="Picture 5" descr="Untitled-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788" y="287861"/>
            <a:ext cx="1870948" cy="153826"/>
          </a:xfrm>
          <a:prstGeom prst="rect">
            <a:avLst/>
          </a:prstGeom>
        </p:spPr>
      </p:pic>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8"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9"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val="995580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Cover - Custom Pictur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0"/>
            <a:ext cx="9150350" cy="6858000"/>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12"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25000"/>
                    <a:lumOff val="75000"/>
                  </a:schemeClr>
                </a:solidFill>
                <a:latin typeface="Helvetica Neue Light"/>
                <a:cs typeface="Helvetica Neue Light"/>
              </a:defRPr>
            </a:lvl1pPr>
          </a:lstStyle>
          <a:p>
            <a:fld id="{6FF59741-7650-A046-95B5-8D31235C520E}" type="slidenum">
              <a:rPr lang="en-US" smtClean="0"/>
              <a:pPr/>
              <a:t>‹#›</a:t>
            </a:fld>
            <a:endParaRPr lang="en-US" dirty="0"/>
          </a:p>
        </p:txBody>
      </p:sp>
    </p:spTree>
    <p:extLst>
      <p:ext uri="{BB962C8B-B14F-4D97-AF65-F5344CB8AC3E}">
        <p14:creationId xmlns:p14="http://schemas.microsoft.com/office/powerpoint/2010/main" val="1183642767"/>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9"/>
          <a:stretch>
            <a:fillRect/>
          </a:stretch>
        </p:blipFill>
        <p:spPr>
          <a:xfrm>
            <a:off x="3797300" y="3340100"/>
            <a:ext cx="1536700" cy="177800"/>
          </a:xfrm>
          <a:prstGeom prst="rect">
            <a:avLst/>
          </a:prstGeom>
        </p:spPr>
      </p:pic>
      <p:sp>
        <p:nvSpPr>
          <p:cNvPr id="5"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Tree>
    <p:extLst>
      <p:ext uri="{BB962C8B-B14F-4D97-AF65-F5344CB8AC3E}">
        <p14:creationId xmlns:p14="http://schemas.microsoft.com/office/powerpoint/2010/main" val="967417408"/>
      </p:ext>
    </p:extLst>
  </p:cSld>
  <p:clrMap bg1="lt1" tx1="dk1" bg2="lt2" tx2="dk2" accent1="accent1" accent2="accent2" accent3="accent3" accent4="accent4" accent5="accent5" accent6="accent6" hlink="hlink" folHlink="folHlink"/>
  <p:sldLayoutIdLst>
    <p:sldLayoutId id="2147483701" r:id="rId1"/>
    <p:sldLayoutId id="2147483710" r:id="rId2"/>
    <p:sldLayoutId id="2147483711" r:id="rId3"/>
    <p:sldLayoutId id="2147483722" r:id="rId4"/>
    <p:sldLayoutId id="2147483702" r:id="rId5"/>
    <p:sldLayoutId id="2147483724" r:id="rId6"/>
    <p:sldLayoutId id="2147483723" r:id="rId7"/>
    <p:sldLayoutId id="2147483725" r:id="rId8"/>
    <p:sldLayoutId id="2147483703" r:id="rId9"/>
    <p:sldLayoutId id="2147483676" r:id="rId10"/>
    <p:sldLayoutId id="2147483652" r:id="rId11"/>
    <p:sldLayoutId id="2147483726" r:id="rId12"/>
    <p:sldLayoutId id="2147483727" r:id="rId13"/>
    <p:sldLayoutId id="2147483700" r:id="rId14"/>
    <p:sldLayoutId id="2147483705" r:id="rId15"/>
    <p:sldLayoutId id="2147483708" r:id="rId16"/>
    <p:sldLayoutId id="2147483714" r:id="rId17"/>
    <p:sldLayoutId id="2147483712" r:id="rId18"/>
    <p:sldLayoutId id="2147483713" r:id="rId19"/>
    <p:sldLayoutId id="2147483707" r:id="rId20"/>
    <p:sldLayoutId id="2147483719" r:id="rId21"/>
    <p:sldLayoutId id="2147483721" r:id="rId22"/>
    <p:sldLayoutId id="2147483720" r:id="rId23"/>
    <p:sldLayoutId id="2147483715" r:id="rId24"/>
    <p:sldLayoutId id="2147483716" r:id="rId25"/>
    <p:sldLayoutId id="2147483717" r:id="rId26"/>
    <p:sldLayoutId id="2147483728"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hyperlink" Target="http://getbootstrap.com/components/#medi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tiff"/><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hyperlink" Target="http://jsonchema.net" TargetMode="External"/><Relationship Id="rId5" Type="http://schemas.openxmlformats.org/officeDocument/2006/relationships/hyperlink" Target="http://jsonschema.net/" TargetMode="External"/><Relationship Id="rId6"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Focus Area: Front-end</a:t>
            </a:r>
          </a:p>
          <a:p>
            <a:endParaRPr lang="en-GB" dirty="0"/>
          </a:p>
          <a:p>
            <a:endParaRPr lang="en-US" dirty="0"/>
          </a:p>
        </p:txBody>
      </p:sp>
      <p:sp>
        <p:nvSpPr>
          <p:cNvPr id="4" name="Text Placeholder 3"/>
          <p:cNvSpPr>
            <a:spLocks noGrp="1"/>
          </p:cNvSpPr>
          <p:nvPr>
            <p:ph type="body" sz="quarter" idx="10"/>
          </p:nvPr>
        </p:nvSpPr>
        <p:spPr/>
        <p:txBody>
          <a:bodyPr/>
          <a:lstStyle/>
          <a:p>
            <a:r>
              <a:rPr lang="en-US" dirty="0" smtClean="0"/>
              <a:t>Widget Extras</a:t>
            </a:r>
            <a:endParaRPr lang="en-US" dirty="0"/>
          </a:p>
        </p:txBody>
      </p:sp>
    </p:spTree>
    <p:extLst>
      <p:ext uri="{BB962C8B-B14F-4D97-AF65-F5344CB8AC3E}">
        <p14:creationId xmlns:p14="http://schemas.microsoft.com/office/powerpoint/2010/main" val="11953668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ICE </a:t>
            </a:r>
            <a:r>
              <a:rPr lang="en-US" dirty="0" smtClean="0"/>
              <a:t>Widget + Templates</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10</a:t>
            </a:fld>
            <a:endParaRPr lang="en-US" dirty="0"/>
          </a:p>
        </p:txBody>
      </p:sp>
      <p:grpSp>
        <p:nvGrpSpPr>
          <p:cNvPr id="7" name="Group 6"/>
          <p:cNvGrpSpPr/>
          <p:nvPr/>
        </p:nvGrpSpPr>
        <p:grpSpPr>
          <a:xfrm>
            <a:off x="2006234" y="1124744"/>
            <a:ext cx="5147825" cy="5147825"/>
            <a:chOff x="2006234" y="1124744"/>
            <a:chExt cx="5147825" cy="5147825"/>
          </a:xfrm>
        </p:grpSpPr>
        <p:sp>
          <p:nvSpPr>
            <p:cNvPr id="9" name="Pie 8"/>
            <p:cNvSpPr/>
            <p:nvPr/>
          </p:nvSpPr>
          <p:spPr bwMode="auto">
            <a:xfrm rot="10800000">
              <a:off x="2006234" y="1124744"/>
              <a:ext cx="5147825" cy="5147825"/>
            </a:xfrm>
            <a:prstGeom prst="pie">
              <a:avLst>
                <a:gd name="adj1" fmla="val 0"/>
                <a:gd name="adj2" fmla="val 10815049"/>
              </a:avLst>
            </a:prstGeom>
            <a:solidFill>
              <a:srgbClr val="C31E18"/>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5" name="TextBox 4"/>
            <p:cNvSpPr txBox="1"/>
            <p:nvPr/>
          </p:nvSpPr>
          <p:spPr>
            <a:xfrm>
              <a:off x="2911250" y="2457204"/>
              <a:ext cx="3316934" cy="646331"/>
            </a:xfrm>
            <a:prstGeom prst="rect">
              <a:avLst/>
            </a:prstGeom>
            <a:noFill/>
          </p:spPr>
          <p:txBody>
            <a:bodyPr wrap="none" rtlCol="0">
              <a:spAutoFit/>
            </a:bodyPr>
            <a:lstStyle/>
            <a:p>
              <a:r>
                <a:rPr lang="en-US" sz="3600" b="1" dirty="0" smtClean="0">
                  <a:solidFill>
                    <a:schemeClr val="bg1"/>
                  </a:solidFill>
                  <a:latin typeface="Roboto Light"/>
                  <a:cs typeface="Roboto Light"/>
                </a:rPr>
                <a:t>Content Widget</a:t>
              </a:r>
            </a:p>
          </p:txBody>
        </p:sp>
      </p:grpSp>
      <p:grpSp>
        <p:nvGrpSpPr>
          <p:cNvPr id="6" name="Group 5"/>
          <p:cNvGrpSpPr/>
          <p:nvPr/>
        </p:nvGrpSpPr>
        <p:grpSpPr>
          <a:xfrm>
            <a:off x="2006234" y="1161495"/>
            <a:ext cx="5147825" cy="5147825"/>
            <a:chOff x="2006234" y="1161495"/>
            <a:chExt cx="5147825" cy="5147825"/>
          </a:xfrm>
        </p:grpSpPr>
        <p:sp>
          <p:nvSpPr>
            <p:cNvPr id="3" name="Pie 2"/>
            <p:cNvSpPr/>
            <p:nvPr/>
          </p:nvSpPr>
          <p:spPr bwMode="auto">
            <a:xfrm>
              <a:off x="2006234" y="1161495"/>
              <a:ext cx="5147825" cy="5147825"/>
            </a:xfrm>
            <a:prstGeom prst="pie">
              <a:avLst>
                <a:gd name="adj1" fmla="val 0"/>
                <a:gd name="adj2" fmla="val 10815049"/>
              </a:avLst>
            </a:prstGeom>
            <a:solidFill>
              <a:srgbClr val="423C34"/>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10" name="TextBox 9"/>
            <p:cNvSpPr txBox="1"/>
            <p:nvPr/>
          </p:nvSpPr>
          <p:spPr>
            <a:xfrm>
              <a:off x="3419872" y="4371024"/>
              <a:ext cx="2337499" cy="1200329"/>
            </a:xfrm>
            <a:prstGeom prst="rect">
              <a:avLst/>
            </a:prstGeom>
            <a:noFill/>
          </p:spPr>
          <p:txBody>
            <a:bodyPr wrap="none" rtlCol="0">
              <a:spAutoFit/>
            </a:bodyPr>
            <a:lstStyle/>
            <a:p>
              <a:pPr algn="ctr"/>
              <a:r>
                <a:rPr lang="en-US" sz="3600" b="1" dirty="0" smtClean="0">
                  <a:solidFill>
                    <a:schemeClr val="bg1"/>
                  </a:solidFill>
                  <a:latin typeface="Roboto Light"/>
                  <a:cs typeface="Roboto Light"/>
                </a:rPr>
                <a:t>Content </a:t>
              </a:r>
            </a:p>
            <a:p>
              <a:pPr algn="ctr"/>
              <a:r>
                <a:rPr lang="en-US" sz="3600" b="1" dirty="0" smtClean="0">
                  <a:solidFill>
                    <a:schemeClr val="bg1"/>
                  </a:solidFill>
                  <a:latin typeface="Roboto Light"/>
                  <a:cs typeface="Roboto Light"/>
                </a:rPr>
                <a:t>Templates</a:t>
              </a:r>
            </a:p>
          </p:txBody>
        </p:sp>
      </p:grpSp>
    </p:spTree>
    <p:extLst>
      <p:ext uri="{BB962C8B-B14F-4D97-AF65-F5344CB8AC3E}">
        <p14:creationId xmlns:p14="http://schemas.microsoft.com/office/powerpoint/2010/main" val="204542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ICE Templates</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11</a:t>
            </a:fld>
            <a:endParaRPr lang="en-US" dirty="0"/>
          </a:p>
        </p:txBody>
      </p:sp>
      <p:graphicFrame>
        <p:nvGraphicFramePr>
          <p:cNvPr id="3" name="Table 2"/>
          <p:cNvGraphicFramePr>
            <a:graphicFrameLocks noGrp="1"/>
          </p:cNvGraphicFramePr>
          <p:nvPr>
            <p:extLst/>
          </p:nvPr>
        </p:nvGraphicFramePr>
        <p:xfrm>
          <a:off x="323528" y="1103196"/>
          <a:ext cx="8496944" cy="5457444"/>
        </p:xfrm>
        <a:graphic>
          <a:graphicData uri="http://schemas.openxmlformats.org/drawingml/2006/table">
            <a:tbl>
              <a:tblPr firstRow="1" bandRow="1">
                <a:tableStyleId>{5C22544A-7EE6-4342-B048-85BDC9FD1C3A}</a:tableStyleId>
              </a:tblPr>
              <a:tblGrid>
                <a:gridCol w="8496944"/>
              </a:tblGrid>
              <a:tr h="370840">
                <a:tc>
                  <a:txBody>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&lt;div</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class=</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a:t>
                      </a:r>
                      <a:r>
                        <a:rPr kumimoji="0" lang="en-GB" sz="1400" b="0" i="0" u="none" strike="noStrike" kern="1200" cap="none" spc="0" normalizeH="0" baseline="0" noProof="0" dirty="0" err="1" smtClean="0">
                          <a:ln>
                            <a:noFill/>
                          </a:ln>
                          <a:solidFill>
                            <a:srgbClr val="AA5500"/>
                          </a:solidFill>
                          <a:effectLst/>
                          <a:uLnTx/>
                          <a:uFillTx/>
                          <a:latin typeface="Courier New" charset="0"/>
                          <a:ea typeface="Courier New" charset="0"/>
                          <a:cs typeface="Courier New" charset="0"/>
                        </a:rPr>
                        <a:t>bt</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-ice-example"</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1" u="none" strike="noStrike" kern="1200" cap="none" spc="0" normalizeH="0" baseline="0" noProof="0" dirty="0" smtClean="0">
                          <a:ln>
                            <a:noFill/>
                          </a:ln>
                          <a:solidFill>
                            <a:srgbClr val="AAAAAA"/>
                          </a:solidFill>
                          <a:effectLst/>
                          <a:uLnTx/>
                          <a:uFillTx/>
                          <a:latin typeface="Courier New" charset="0"/>
                          <a:ea typeface="Courier New" charset="0"/>
                          <a:cs typeface="Courier New" charset="0"/>
                        </a:rPr>
                        <a:t>&lt;!-- image --&gt;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&lt;</a:t>
                      </a:r>
                      <a:r>
                        <a:rPr kumimoji="0" lang="en-GB" sz="1400" b="1" i="0" u="none" strike="noStrike" kern="1200" cap="none" spc="0" normalizeH="0" baseline="0" noProof="0" dirty="0" err="1" smtClean="0">
                          <a:ln>
                            <a:noFill/>
                          </a:ln>
                          <a:solidFill>
                            <a:srgbClr val="1E90FF"/>
                          </a:solidFill>
                          <a:effectLst/>
                          <a:uLnTx/>
                          <a:uFillTx/>
                          <a:latin typeface="Courier New" charset="0"/>
                          <a:ea typeface="Courier New" charset="0"/>
                          <a:cs typeface="Courier New" charset="0"/>
                        </a:rPr>
                        <a:t>img</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0" u="none" strike="noStrike" kern="1200" cap="none" spc="0" normalizeH="0" baseline="0" noProof="0" dirty="0" err="1" smtClean="0">
                          <a:ln>
                            <a:noFill/>
                          </a:ln>
                          <a:solidFill>
                            <a:srgbClr val="1E90FF"/>
                          </a:solidFill>
                          <a:effectLst/>
                          <a:uLnTx/>
                          <a:uFillTx/>
                          <a:latin typeface="Courier New" charset="0"/>
                          <a:ea typeface="Courier New" charset="0"/>
                          <a:cs typeface="Courier New" charset="0"/>
                        </a:rPr>
                        <a:t>src</a:t>
                      </a:r>
                      <a:r>
                        <a:rPr kumimoji="0" lang="en-GB" sz="1400" b="0"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a:t>
                      </a:r>
                      <a:r>
                        <a:rPr kumimoji="0" lang="en-GB" sz="1400" b="0" i="0" u="none" strike="noStrike" kern="1200" cap="none" spc="0" normalizeH="0" baseline="0" noProof="0" dirty="0" err="1" smtClean="0">
                          <a:ln>
                            <a:noFill/>
                          </a:ln>
                          <a:solidFill>
                            <a:srgbClr val="AA5500"/>
                          </a:solidFill>
                          <a:effectLst/>
                          <a:uLnTx/>
                          <a:uFillTx/>
                          <a:latin typeface="Courier New" charset="0"/>
                          <a:ea typeface="Courier New" charset="0"/>
                          <a:cs typeface="Courier New" charset="0"/>
                        </a:rPr>
                        <a:t>simpleContent.image.path</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1" u="none" strike="noStrike" kern="1200" cap="none" spc="0" normalizeH="0" baseline="0" noProof="0" dirty="0" smtClean="0">
                          <a:ln>
                            <a:noFill/>
                          </a:ln>
                          <a:solidFill>
                            <a:srgbClr val="AAAAAA"/>
                          </a:solidFill>
                          <a:effectLst/>
                          <a:uLnTx/>
                          <a:uFillTx/>
                          <a:latin typeface="Courier New" charset="0"/>
                          <a:ea typeface="Courier New" charset="0"/>
                          <a:cs typeface="Courier New" charset="0"/>
                        </a:rPr>
                        <a:t>&lt;!-- metadata --&gt;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&lt;h2&gt;</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a:t>
                      </a:r>
                      <a:r>
                        <a:rPr kumimoji="0" lang="en-GB" sz="1400" b="0" i="0" u="none" strike="noStrike" kern="1200" cap="none" spc="0" normalizeH="0" baseline="0" noProof="0" dirty="0" err="1" smtClean="0">
                          <a:ln>
                            <a:noFill/>
                          </a:ln>
                          <a:solidFill>
                            <a:srgbClr val="2B2623"/>
                          </a:solidFill>
                          <a:effectLst/>
                          <a:uLnTx/>
                          <a:uFillTx/>
                          <a:latin typeface="Courier New" charset="0"/>
                          <a:ea typeface="Courier New" charset="0"/>
                          <a:cs typeface="Courier New" charset="0"/>
                        </a:rPr>
                        <a:t>simpleContent.article.bb:title</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&lt;/h2&gt;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1" u="none" strike="noStrike" kern="1200" cap="none" spc="0" normalizeH="0" baseline="0" noProof="0" dirty="0" smtClean="0">
                          <a:ln>
                            <a:noFill/>
                          </a:ln>
                          <a:solidFill>
                            <a:srgbClr val="AAAAAA"/>
                          </a:solidFill>
                          <a:effectLst/>
                          <a:uLnTx/>
                          <a:uFillTx/>
                          <a:latin typeface="Courier New" charset="0"/>
                          <a:ea typeface="Courier New" charset="0"/>
                          <a:cs typeface="Courier New" charset="0"/>
                        </a:rPr>
                        <a:t>&lt;!-- </a:t>
                      </a:r>
                      <a:r>
                        <a:rPr kumimoji="0" lang="en-GB" sz="1400" b="0" i="1" u="none" strike="noStrike" kern="1200" cap="none" spc="0" normalizeH="0" baseline="0" noProof="0" dirty="0" err="1" smtClean="0">
                          <a:ln>
                            <a:noFill/>
                          </a:ln>
                          <a:solidFill>
                            <a:srgbClr val="AAAAAA"/>
                          </a:solidFill>
                          <a:effectLst/>
                          <a:uLnTx/>
                          <a:uFillTx/>
                          <a:latin typeface="Courier New" charset="0"/>
                          <a:ea typeface="Courier New" charset="0"/>
                          <a:cs typeface="Courier New" charset="0"/>
                        </a:rPr>
                        <a:t>article.content</a:t>
                      </a:r>
                      <a:r>
                        <a:rPr kumimoji="0" lang="en-GB" sz="1400" b="0" i="1" u="none" strike="noStrike" kern="1200" cap="none" spc="0" normalizeH="0" baseline="0" noProof="0" dirty="0" smtClean="0">
                          <a:ln>
                            <a:noFill/>
                          </a:ln>
                          <a:solidFill>
                            <a:srgbClr val="AAAAAA"/>
                          </a:solidFill>
                          <a:effectLst/>
                          <a:uLnTx/>
                          <a:uFillTx/>
                          <a:latin typeface="Courier New" charset="0"/>
                          <a:ea typeface="Courier New" charset="0"/>
                          <a:cs typeface="Courier New" charset="0"/>
                        </a:rPr>
                        <a:t> --&gt;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&lt;div&gt;</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a:t>
                      </a:r>
                      <a:r>
                        <a:rPr kumimoji="0" lang="en-GB" sz="1400" b="0" i="0" u="none" strike="noStrike" kern="1200" cap="none" spc="0" normalizeH="0" baseline="0" noProof="0" dirty="0" err="1" smtClean="0">
                          <a:ln>
                            <a:noFill/>
                          </a:ln>
                          <a:solidFill>
                            <a:srgbClr val="2B2623"/>
                          </a:solidFill>
                          <a:effectLst/>
                          <a:uLnTx/>
                          <a:uFillTx/>
                          <a:latin typeface="Courier New" charset="0"/>
                          <a:ea typeface="Courier New" charset="0"/>
                          <a:cs typeface="Courier New" charset="0"/>
                        </a:rPr>
                        <a:t>simpleContent.article.content</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&lt;/div&gt;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1" u="none" strike="noStrike" kern="1200" cap="none" spc="0" normalizeH="0" baseline="0" noProof="0" dirty="0" smtClean="0">
                          <a:ln>
                            <a:noFill/>
                          </a:ln>
                          <a:solidFill>
                            <a:srgbClr val="AAAAAA"/>
                          </a:solidFill>
                          <a:effectLst/>
                          <a:uLnTx/>
                          <a:uFillTx/>
                          <a:latin typeface="Courier New" charset="0"/>
                          <a:ea typeface="Courier New" charset="0"/>
                          <a:cs typeface="Courier New" charset="0"/>
                        </a:rPr>
                        <a:t>&lt;!-- link with attributes --&gt;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&lt;a</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0" u="none" strike="noStrike" kern="1200" cap="none" spc="0" normalizeH="0" baseline="0" noProof="0" dirty="0" err="1" smtClean="0">
                          <a:ln>
                            <a:noFill/>
                          </a:ln>
                          <a:solidFill>
                            <a:srgbClr val="1E90FF"/>
                          </a:solidFill>
                          <a:effectLst/>
                          <a:uLnTx/>
                          <a:uFillTx/>
                          <a:latin typeface="Courier New" charset="0"/>
                          <a:ea typeface="Courier New" charset="0"/>
                          <a:cs typeface="Courier New" charset="0"/>
                        </a:rPr>
                        <a:t>href</a:t>
                      </a:r>
                      <a:r>
                        <a:rPr kumimoji="0" lang="en-GB" sz="1400" b="0"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a:t>
                      </a:r>
                      <a:r>
                        <a:rPr kumimoji="0" lang="en-GB" sz="1400" b="0" i="0" u="none" strike="noStrike" kern="1200" cap="none" spc="0" normalizeH="0" baseline="0" noProof="0" dirty="0" err="1" smtClean="0">
                          <a:ln>
                            <a:noFill/>
                          </a:ln>
                          <a:solidFill>
                            <a:srgbClr val="AA5500"/>
                          </a:solidFill>
                          <a:effectLst/>
                          <a:uLnTx/>
                          <a:uFillTx/>
                          <a:latin typeface="Courier New" charset="0"/>
                          <a:ea typeface="Courier New" charset="0"/>
                          <a:cs typeface="Courier New" charset="0"/>
                        </a:rPr>
                        <a:t>simpleContent.link.path</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 ”</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       </a:t>
                      </a:r>
                      <a:r>
                        <a:rPr kumimoji="0" lang="en-GB" sz="1400" b="0"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title=</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a:t>
                      </a:r>
                      <a:r>
                        <a:rPr kumimoji="0" lang="en-GB" sz="1400" b="0" i="0" u="none" strike="noStrike" kern="1200" cap="none" spc="0" normalizeH="0" baseline="0" noProof="0" dirty="0" err="1" smtClean="0">
                          <a:ln>
                            <a:noFill/>
                          </a:ln>
                          <a:solidFill>
                            <a:srgbClr val="AA5500"/>
                          </a:solidFill>
                          <a:effectLst/>
                          <a:uLnTx/>
                          <a:uFillTx/>
                          <a:latin typeface="Courier New" charset="0"/>
                          <a:ea typeface="Courier New" charset="0"/>
                          <a:cs typeface="Courier New" charset="0"/>
                        </a:rPr>
                        <a:t>simpleContent.link_desc.bb:title</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&gt;</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0" u="none" strike="noStrike" kern="1200" cap="none" spc="0" normalizeH="0" baseline="0" noProof="0" dirty="0" err="1" smtClean="0">
                          <a:ln>
                            <a:noFill/>
                          </a:ln>
                          <a:solidFill>
                            <a:srgbClr val="2B2623"/>
                          </a:solidFill>
                          <a:effectLst/>
                          <a:uLnTx/>
                          <a:uFillTx/>
                          <a:latin typeface="Courier New" charset="0"/>
                          <a:ea typeface="Courier New" charset="0"/>
                          <a:cs typeface="Courier New" charset="0"/>
                        </a:rPr>
                        <a:t>simpleContent.link_desc.content</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    &lt;/a&gt;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1" u="none" strike="noStrike" kern="1200" cap="none" spc="0" normalizeH="0" baseline="0" noProof="0" dirty="0" smtClean="0">
                          <a:ln>
                            <a:noFill/>
                          </a:ln>
                          <a:solidFill>
                            <a:srgbClr val="AAAAAA"/>
                          </a:solidFill>
                          <a:effectLst/>
                          <a:uLnTx/>
                          <a:uFillTx/>
                          <a:latin typeface="Courier New" charset="0"/>
                          <a:ea typeface="Courier New" charset="0"/>
                          <a:cs typeface="Courier New" charset="0"/>
                        </a:rPr>
                        <a:t>&lt;!-- Render widget properties --&gt;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&lt;div</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title=</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"{{title}}"</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{{title}}</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&lt;/div&gt;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&lt;/div&gt;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endParaRPr lang="en-US" sz="1400" dirty="0">
                        <a:latin typeface="Courier New" charset="0"/>
                        <a:ea typeface="Courier New" charset="0"/>
                        <a:cs typeface="Courier New" charset="0"/>
                      </a:endParaRPr>
                    </a:p>
                  </a:txBody>
                  <a:tcPr>
                    <a:solidFill>
                      <a:schemeClr val="bg1">
                        <a:lumMod val="95000"/>
                      </a:schemeClr>
                    </a:solidFill>
                  </a:tcPr>
                </a:tc>
              </a:tr>
            </a:tbl>
          </a:graphicData>
        </a:graphic>
      </p:graphicFrame>
    </p:spTree>
    <p:extLst>
      <p:ext uri="{BB962C8B-B14F-4D97-AF65-F5344CB8AC3E}">
        <p14:creationId xmlns:p14="http://schemas.microsoft.com/office/powerpoint/2010/main" val="6068721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12</a:t>
            </a:fld>
            <a:endParaRPr lang="en-US" dirty="0"/>
          </a:p>
        </p:txBody>
      </p:sp>
      <p:sp>
        <p:nvSpPr>
          <p:cNvPr id="3" name="Text Placeholder 2"/>
          <p:cNvSpPr>
            <a:spLocks noGrp="1"/>
          </p:cNvSpPr>
          <p:nvPr>
            <p:ph type="body" sz="quarter" idx="13"/>
          </p:nvPr>
        </p:nvSpPr>
        <p:spPr/>
        <p:txBody>
          <a:bodyPr/>
          <a:lstStyle/>
          <a:p>
            <a:r>
              <a:rPr lang="en-US" dirty="0" smtClean="0"/>
              <a:t>Exercise: Create </a:t>
            </a:r>
            <a:r>
              <a:rPr lang="en-US" dirty="0"/>
              <a:t>an ICE </a:t>
            </a:r>
            <a:r>
              <a:rPr lang="en-US" dirty="0" smtClean="0"/>
              <a:t>Template</a:t>
            </a:r>
            <a:endParaRPr lang="en-GB" dirty="0"/>
          </a:p>
        </p:txBody>
      </p:sp>
      <p:sp>
        <p:nvSpPr>
          <p:cNvPr id="4" name="TextBox 3"/>
          <p:cNvSpPr txBox="1"/>
          <p:nvPr/>
        </p:nvSpPr>
        <p:spPr>
          <a:xfrm>
            <a:off x="395536" y="2204864"/>
            <a:ext cx="8494464" cy="2477601"/>
          </a:xfrm>
          <a:prstGeom prst="rect">
            <a:avLst/>
          </a:prstGeom>
          <a:noFill/>
        </p:spPr>
        <p:txBody>
          <a:bodyPr wrap="square" rtlCol="0">
            <a:spAutoFit/>
          </a:bodyPr>
          <a:lstStyle/>
          <a:p>
            <a:pPr marL="285750" indent="-285750">
              <a:spcBef>
                <a:spcPts val="600"/>
              </a:spcBef>
              <a:buClr>
                <a:schemeClr val="tx1">
                  <a:lumMod val="25000"/>
                  <a:lumOff val="75000"/>
                </a:schemeClr>
              </a:buClr>
              <a:buFont typeface="Wingdings" charset="2"/>
              <a:buChar char="§"/>
            </a:pPr>
            <a:r>
              <a:rPr lang="en-US" sz="2000" dirty="0" smtClean="0">
                <a:latin typeface="Roboto Light"/>
                <a:cs typeface="Roboto Light"/>
              </a:rPr>
              <a:t>Create </a:t>
            </a:r>
            <a:r>
              <a:rPr lang="en-US" sz="2000" dirty="0">
                <a:latin typeface="Roboto Light"/>
                <a:cs typeface="Roboto Light"/>
              </a:rPr>
              <a:t>a </a:t>
            </a:r>
            <a:r>
              <a:rPr lang="en-US" sz="2000" dirty="0" smtClean="0">
                <a:latin typeface="Roboto Light"/>
                <a:cs typeface="Roboto Light"/>
              </a:rPr>
              <a:t>custom content template named </a:t>
            </a:r>
            <a:r>
              <a:rPr lang="en-US" sz="2000" dirty="0" smtClean="0">
                <a:latin typeface="Roboto Medium"/>
                <a:cs typeface="Roboto Medium"/>
              </a:rPr>
              <a:t>media-</a:t>
            </a:r>
            <a:r>
              <a:rPr lang="en-US" sz="2000" dirty="0" err="1" smtClean="0">
                <a:latin typeface="Roboto Medium"/>
                <a:cs typeface="Roboto Medium"/>
              </a:rPr>
              <a:t>article.html</a:t>
            </a:r>
            <a:r>
              <a:rPr lang="en-US" sz="2000" dirty="0" smtClean="0">
                <a:latin typeface="Roboto Light"/>
                <a:cs typeface="Roboto Light"/>
              </a:rPr>
              <a:t>, </a:t>
            </a:r>
            <a:br>
              <a:rPr lang="en-US" sz="2000" dirty="0" smtClean="0">
                <a:latin typeface="Roboto Light"/>
                <a:cs typeface="Roboto Light"/>
              </a:rPr>
            </a:br>
            <a:r>
              <a:rPr lang="en-US" sz="2000" dirty="0" smtClean="0">
                <a:latin typeface="Roboto Light"/>
                <a:cs typeface="Roboto Light"/>
              </a:rPr>
              <a:t>based on the Twitter Bootstrap Media Object:</a:t>
            </a:r>
            <a:br>
              <a:rPr lang="en-US" sz="2000" dirty="0" smtClean="0">
                <a:latin typeface="Roboto Light"/>
                <a:cs typeface="Roboto Light"/>
              </a:rPr>
            </a:br>
            <a:r>
              <a:rPr lang="en-US" sz="2000" dirty="0" smtClean="0">
                <a:latin typeface="Roboto Light"/>
                <a:cs typeface="Roboto Light"/>
                <a:hlinkClick r:id="rId3"/>
              </a:rPr>
              <a:t>http</a:t>
            </a:r>
            <a:r>
              <a:rPr lang="en-US" sz="2000" dirty="0">
                <a:latin typeface="Roboto Light"/>
                <a:cs typeface="Roboto Light"/>
                <a:hlinkClick r:id="rId3"/>
              </a:rPr>
              <a:t>://getbootstrap.com/components/#</a:t>
            </a:r>
            <a:r>
              <a:rPr lang="en-US" sz="2000" dirty="0" smtClean="0">
                <a:latin typeface="Roboto Light"/>
                <a:cs typeface="Roboto Light"/>
                <a:hlinkClick r:id="rId3"/>
              </a:rPr>
              <a:t>media</a:t>
            </a:r>
            <a:endParaRPr lang="en-US" sz="2000" dirty="0" smtClean="0">
              <a:latin typeface="Roboto Light"/>
              <a:cs typeface="Roboto Light"/>
            </a:endParaRPr>
          </a:p>
          <a:p>
            <a:pPr marL="285750" indent="-285750">
              <a:spcBef>
                <a:spcPts val="600"/>
              </a:spcBef>
              <a:buClr>
                <a:schemeClr val="tx1">
                  <a:lumMod val="25000"/>
                  <a:lumOff val="75000"/>
                </a:schemeClr>
              </a:buClr>
              <a:buFont typeface="Wingdings" charset="2"/>
              <a:buChar char="§"/>
            </a:pPr>
            <a:endParaRPr lang="en-US" sz="2000" dirty="0" smtClean="0">
              <a:latin typeface="Roboto Light"/>
              <a:cs typeface="Roboto Light"/>
            </a:endParaRPr>
          </a:p>
          <a:p>
            <a:pPr>
              <a:spcBef>
                <a:spcPts val="600"/>
              </a:spcBef>
              <a:buClr>
                <a:schemeClr val="tx1">
                  <a:lumMod val="25000"/>
                  <a:lumOff val="75000"/>
                </a:schemeClr>
              </a:buClr>
            </a:pPr>
            <a:endParaRPr lang="en-US" sz="2000" dirty="0" smtClean="0">
              <a:latin typeface="Roboto Light"/>
              <a:cs typeface="Roboto Light"/>
            </a:endParaRPr>
          </a:p>
          <a:p>
            <a:pPr marL="285750" indent="-285750">
              <a:spcBef>
                <a:spcPts val="600"/>
              </a:spcBef>
              <a:buClr>
                <a:schemeClr val="tx1">
                  <a:lumMod val="25000"/>
                  <a:lumOff val="75000"/>
                </a:schemeClr>
              </a:buClr>
              <a:buFont typeface="Wingdings" charset="2"/>
              <a:buChar char="§"/>
            </a:pPr>
            <a:r>
              <a:rPr lang="en-US" sz="2000" dirty="0" smtClean="0">
                <a:latin typeface="Roboto Light"/>
                <a:cs typeface="Roboto Light"/>
              </a:rPr>
              <a:t>Make </a:t>
            </a:r>
            <a:r>
              <a:rPr lang="en-US" sz="2000" dirty="0">
                <a:latin typeface="Roboto Light"/>
                <a:cs typeface="Roboto Light"/>
              </a:rPr>
              <a:t>this template available in the </a:t>
            </a:r>
            <a:r>
              <a:rPr lang="en-US" sz="2000" dirty="0" err="1">
                <a:latin typeface="Roboto Light"/>
                <a:cs typeface="Roboto Light"/>
              </a:rPr>
              <a:t>templateList</a:t>
            </a:r>
            <a:r>
              <a:rPr lang="en-US" sz="2000" dirty="0">
                <a:latin typeface="Roboto Light"/>
                <a:cs typeface="Roboto Light"/>
              </a:rPr>
              <a:t> property of the content </a:t>
            </a:r>
            <a:r>
              <a:rPr lang="en-US" sz="2000" dirty="0" smtClean="0">
                <a:latin typeface="Roboto Light"/>
                <a:cs typeface="Roboto Light"/>
              </a:rPr>
              <a:t>widget</a:t>
            </a:r>
            <a:r>
              <a:rPr lang="en-US" sz="2000" dirty="0" smtClean="0">
                <a:latin typeface="Roboto Light" charset="0"/>
                <a:ea typeface="Roboto Light" charset="0"/>
                <a:cs typeface="Roboto Light" charset="0"/>
              </a:rPr>
              <a:t> </a:t>
            </a:r>
            <a:endParaRPr lang="en-US" sz="2000" dirty="0">
              <a:latin typeface="Roboto Light" charset="0"/>
              <a:ea typeface="Roboto Light" charset="0"/>
              <a:cs typeface="Roboto Light" charset="0"/>
            </a:endParaRPr>
          </a:p>
        </p:txBody>
      </p:sp>
      <p:graphicFrame>
        <p:nvGraphicFramePr>
          <p:cNvPr id="5" name="Table 4"/>
          <p:cNvGraphicFramePr>
            <a:graphicFrameLocks noGrp="1"/>
          </p:cNvGraphicFramePr>
          <p:nvPr/>
        </p:nvGraphicFramePr>
        <p:xfrm>
          <a:off x="755576" y="4797152"/>
          <a:ext cx="7992888" cy="640080"/>
        </p:xfrm>
        <a:graphic>
          <a:graphicData uri="http://schemas.openxmlformats.org/drawingml/2006/table">
            <a:tbl>
              <a:tblPr firstRow="1" bandRow="1">
                <a:tableStyleId>{5C22544A-7EE6-4342-B048-85BDC9FD1C3A}</a:tableStyleId>
              </a:tblPr>
              <a:tblGrid>
                <a:gridCol w="7992888"/>
              </a:tblGrid>
              <a:tr h="370840">
                <a:tc>
                  <a:txBody>
                    <a:bodyPr/>
                    <a:lstStyle/>
                    <a:p>
                      <a:pPr marL="0" marR="0" lvl="0" indent="0" algn="l" defTabSz="457200" rtl="0" eaLnBrk="1" fontAlgn="auto" latinLnBrk="0" hangingPunct="1">
                        <a:lnSpc>
                          <a:spcPct val="100000"/>
                        </a:lnSpc>
                        <a:spcBef>
                          <a:spcPts val="500"/>
                        </a:spcBef>
                        <a:spcAft>
                          <a:spcPts val="0"/>
                        </a:spcAft>
                        <a:buClrTx/>
                        <a:buSzTx/>
                        <a:buFontTx/>
                        <a:buNone/>
                        <a:tabLst/>
                        <a:defRPr sz="2400">
                          <a:latin typeface="Roboto Light"/>
                          <a:ea typeface="Roboto Light"/>
                          <a:cs typeface="Roboto Light"/>
                          <a:sym typeface="Roboto Light"/>
                        </a:defRPr>
                      </a:pPr>
                      <a:r>
                        <a:rPr kumimoji="0" lang="en-US" sz="1800" b="0" i="0" u="none" strike="noStrike" kern="1200" cap="none" spc="0" normalizeH="0" baseline="0" noProof="0" dirty="0" smtClean="0">
                          <a:ln>
                            <a:noFill/>
                          </a:ln>
                          <a:solidFill>
                            <a:srgbClr val="2B2623"/>
                          </a:solidFill>
                          <a:effectLst/>
                          <a:uLnTx/>
                          <a:uFillTx/>
                          <a:latin typeface="Roboto Light"/>
                          <a:ea typeface="Roboto Light"/>
                          <a:cs typeface="Roboto Light"/>
                          <a:sym typeface="Roboto Light"/>
                        </a:rPr>
                        <a:t>Via the new extension system in CXP 5.6, it is very easy to extend Content Widgets to add your own custom templates.</a:t>
                      </a:r>
                    </a:p>
                  </a:txBody>
                  <a:tcPr>
                    <a:solidFill>
                      <a:srgbClr val="FFC000"/>
                    </a:solidFill>
                  </a:tcPr>
                </a:tc>
              </a:tr>
            </a:tbl>
          </a:graphicData>
        </a:graphic>
      </p:graphicFrame>
    </p:spTree>
    <p:extLst>
      <p:ext uri="{BB962C8B-B14F-4D97-AF65-F5344CB8AC3E}">
        <p14:creationId xmlns:p14="http://schemas.microsoft.com/office/powerpoint/2010/main" val="3052164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13</a:t>
            </a:fld>
            <a:endParaRPr lang="en-US" dirty="0"/>
          </a:p>
        </p:txBody>
      </p:sp>
      <p:sp>
        <p:nvSpPr>
          <p:cNvPr id="3" name="Text Placeholder 2"/>
          <p:cNvSpPr>
            <a:spLocks noGrp="1"/>
          </p:cNvSpPr>
          <p:nvPr>
            <p:ph type="body" sz="quarter" idx="11"/>
          </p:nvPr>
        </p:nvSpPr>
        <p:spPr/>
        <p:txBody>
          <a:bodyPr/>
          <a:lstStyle/>
          <a:p>
            <a:r>
              <a:rPr lang="en-US" dirty="0" smtClean="0"/>
              <a:t>Widget Chromes</a:t>
            </a:r>
            <a:endParaRPr lang="en-GB" dirty="0"/>
          </a:p>
        </p:txBody>
      </p:sp>
      <p:sp>
        <p:nvSpPr>
          <p:cNvPr id="4" name="Text Placeholder 3"/>
          <p:cNvSpPr>
            <a:spLocks noGrp="1"/>
          </p:cNvSpPr>
          <p:nvPr>
            <p:ph type="body" sz="quarter" idx="12"/>
          </p:nvPr>
        </p:nvSpPr>
        <p:spPr/>
        <p:txBody>
          <a:bodyPr/>
          <a:lstStyle/>
          <a:p>
            <a:r>
              <a:rPr lang="en-US" dirty="0"/>
              <a:t>Widget </a:t>
            </a:r>
            <a:r>
              <a:rPr lang="en-US" dirty="0" smtClean="0"/>
              <a:t>Extras</a:t>
            </a:r>
            <a:endParaRPr lang="en-GB" dirty="0"/>
          </a:p>
        </p:txBody>
      </p:sp>
    </p:spTree>
    <p:extLst>
      <p:ext uri="{BB962C8B-B14F-4D97-AF65-F5344CB8AC3E}">
        <p14:creationId xmlns:p14="http://schemas.microsoft.com/office/powerpoint/2010/main" val="1541932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Widget Chromes</a:t>
            </a:r>
            <a:endParaRPr lang="en-GB"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14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784" y="2665576"/>
            <a:ext cx="6424224" cy="1699528"/>
          </a:xfrm>
          <a:prstGeom prst="rect">
            <a:avLst/>
          </a:prstGeom>
        </p:spPr>
      </p:pic>
      <p:grpSp>
        <p:nvGrpSpPr>
          <p:cNvPr id="14" name="Group 13"/>
          <p:cNvGrpSpPr/>
          <p:nvPr/>
        </p:nvGrpSpPr>
        <p:grpSpPr>
          <a:xfrm>
            <a:off x="1446291" y="2564904"/>
            <a:ext cx="6265209" cy="1249421"/>
            <a:chOff x="1378616" y="4825519"/>
            <a:chExt cx="6265209" cy="1249421"/>
          </a:xfrm>
        </p:grpSpPr>
        <p:sp>
          <p:nvSpPr>
            <p:cNvPr id="13" name="Rounded Rectangle 12"/>
            <p:cNvSpPr/>
            <p:nvPr/>
          </p:nvSpPr>
          <p:spPr bwMode="auto">
            <a:xfrm>
              <a:off x="1378616" y="4850804"/>
              <a:ext cx="6265209" cy="1224136"/>
            </a:xfrm>
            <a:prstGeom prst="roundRect">
              <a:avLst/>
            </a:prstGeom>
            <a:solidFill>
              <a:srgbClr val="0080AD"/>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0" name="Picture 9"/>
            <p:cNvPicPr>
              <a:picLocks noChangeAspect="1"/>
            </p:cNvPicPr>
            <p:nvPr/>
          </p:nvPicPr>
          <p:blipFill>
            <a:blip r:embed="rId4"/>
            <a:stretch>
              <a:fillRect/>
            </a:stretch>
          </p:blipFill>
          <p:spPr>
            <a:xfrm>
              <a:off x="1654921" y="5210424"/>
              <a:ext cx="704788" cy="704788"/>
            </a:xfrm>
            <a:prstGeom prst="rect">
              <a:avLst/>
            </a:prstGeom>
          </p:spPr>
        </p:pic>
        <p:pic>
          <p:nvPicPr>
            <p:cNvPr id="11" name="Picture 10"/>
            <p:cNvPicPr>
              <a:picLocks noChangeAspect="1"/>
            </p:cNvPicPr>
            <p:nvPr/>
          </p:nvPicPr>
          <p:blipFill>
            <a:blip r:embed="rId5"/>
            <a:stretch>
              <a:fillRect/>
            </a:stretch>
          </p:blipFill>
          <p:spPr>
            <a:xfrm>
              <a:off x="1602869" y="4825519"/>
              <a:ext cx="808891" cy="585637"/>
            </a:xfrm>
            <a:prstGeom prst="rect">
              <a:avLst/>
            </a:prstGeom>
          </p:spPr>
        </p:pic>
        <p:sp>
          <p:nvSpPr>
            <p:cNvPr id="12" name="TextBox 11"/>
            <p:cNvSpPr txBox="1"/>
            <p:nvPr/>
          </p:nvSpPr>
          <p:spPr>
            <a:xfrm>
              <a:off x="3035554" y="5203904"/>
              <a:ext cx="3340979" cy="523220"/>
            </a:xfrm>
            <a:prstGeom prst="rect">
              <a:avLst/>
            </a:prstGeom>
            <a:noFill/>
          </p:spPr>
          <p:txBody>
            <a:bodyPr wrap="none" rtlCol="0">
              <a:spAutoFit/>
            </a:bodyPr>
            <a:lstStyle/>
            <a:p>
              <a:r>
                <a:rPr lang="en-US" sz="2800" b="1" dirty="0" smtClean="0">
                  <a:solidFill>
                    <a:schemeClr val="bg1"/>
                  </a:solidFill>
                  <a:latin typeface="Roboto Light"/>
                  <a:cs typeface="Roboto Light"/>
                </a:rPr>
                <a:t>Mustache Template</a:t>
              </a:r>
            </a:p>
          </p:txBody>
        </p:sp>
      </p:grpSp>
      <p:grpSp>
        <p:nvGrpSpPr>
          <p:cNvPr id="27" name="Group 26"/>
          <p:cNvGrpSpPr/>
          <p:nvPr/>
        </p:nvGrpSpPr>
        <p:grpSpPr>
          <a:xfrm>
            <a:off x="427783" y="4247856"/>
            <a:ext cx="2200001" cy="1345953"/>
            <a:chOff x="279434" y="5449800"/>
            <a:chExt cx="2200001" cy="1345953"/>
          </a:xfrm>
        </p:grpSpPr>
        <p:sp>
          <p:nvSpPr>
            <p:cNvPr id="24" name="Rounded Rectangle 23"/>
            <p:cNvSpPr/>
            <p:nvPr/>
          </p:nvSpPr>
          <p:spPr bwMode="auto">
            <a:xfrm>
              <a:off x="279434" y="5449800"/>
              <a:ext cx="2200001" cy="1345953"/>
            </a:xfrm>
            <a:prstGeom prst="roundRect">
              <a:avLst/>
            </a:prstGeom>
            <a:solidFill>
              <a:srgbClr val="EF7D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nvGrpSpPr>
            <p:cNvPr id="23" name="Group 22"/>
            <p:cNvGrpSpPr/>
            <p:nvPr/>
          </p:nvGrpSpPr>
          <p:grpSpPr>
            <a:xfrm>
              <a:off x="318887" y="5589240"/>
              <a:ext cx="2121093" cy="1065536"/>
              <a:chOff x="317580" y="4378395"/>
              <a:chExt cx="2121093" cy="1065536"/>
            </a:xfrm>
          </p:grpSpPr>
          <p:pic>
            <p:nvPicPr>
              <p:cNvPr id="15" name="Picture 14"/>
              <p:cNvPicPr>
                <a:picLocks noChangeAspect="1"/>
              </p:cNvPicPr>
              <p:nvPr/>
            </p:nvPicPr>
            <p:blipFill>
              <a:blip r:embed="rId6"/>
              <a:stretch>
                <a:fillRect/>
              </a:stretch>
            </p:blipFill>
            <p:spPr>
              <a:xfrm>
                <a:off x="1019287" y="4378395"/>
                <a:ext cx="717678" cy="717678"/>
              </a:xfrm>
              <a:prstGeom prst="rect">
                <a:avLst/>
              </a:prstGeom>
            </p:spPr>
          </p:pic>
          <p:sp>
            <p:nvSpPr>
              <p:cNvPr id="16" name="TextBox 15"/>
              <p:cNvSpPr txBox="1"/>
              <p:nvPr/>
            </p:nvSpPr>
            <p:spPr>
              <a:xfrm>
                <a:off x="317580" y="5043821"/>
                <a:ext cx="2121093" cy="400110"/>
              </a:xfrm>
              <a:prstGeom prst="rect">
                <a:avLst/>
              </a:prstGeom>
              <a:noFill/>
            </p:spPr>
            <p:txBody>
              <a:bodyPr wrap="none" rtlCol="0">
                <a:spAutoFit/>
              </a:bodyPr>
              <a:lstStyle/>
              <a:p>
                <a:r>
                  <a:rPr lang="en-US" sz="2000" b="1" dirty="0" err="1" smtClean="0">
                    <a:solidFill>
                      <a:schemeClr val="bg1"/>
                    </a:solidFill>
                    <a:latin typeface="Roboto Light"/>
                  </a:rPr>
                  <a:t>widgetInstanceId</a:t>
                </a:r>
                <a:endParaRPr lang="en-US" sz="2000" b="1" dirty="0" smtClean="0">
                  <a:solidFill>
                    <a:schemeClr val="bg1"/>
                  </a:solidFill>
                  <a:latin typeface="Roboto Light"/>
                  <a:cs typeface="Roboto Light"/>
                </a:endParaRPr>
              </a:p>
            </p:txBody>
          </p:sp>
        </p:grpSp>
      </p:grpSp>
      <p:grpSp>
        <p:nvGrpSpPr>
          <p:cNvPr id="28" name="Group 27"/>
          <p:cNvGrpSpPr/>
          <p:nvPr/>
        </p:nvGrpSpPr>
        <p:grpSpPr>
          <a:xfrm>
            <a:off x="6530006" y="4247855"/>
            <a:ext cx="2182791" cy="1345953"/>
            <a:chOff x="-3097166" y="2070213"/>
            <a:chExt cx="2182791" cy="1345953"/>
          </a:xfrm>
        </p:grpSpPr>
        <p:sp>
          <p:nvSpPr>
            <p:cNvPr id="26" name="Rounded Rectangle 25"/>
            <p:cNvSpPr/>
            <p:nvPr/>
          </p:nvSpPr>
          <p:spPr bwMode="auto">
            <a:xfrm>
              <a:off x="-3097166" y="2070213"/>
              <a:ext cx="2182791" cy="1345953"/>
            </a:xfrm>
            <a:prstGeom prst="roundRect">
              <a:avLst/>
            </a:prstGeom>
            <a:solidFill>
              <a:srgbClr val="EF7D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nvGrpSpPr>
            <p:cNvPr id="21" name="Group 20"/>
            <p:cNvGrpSpPr/>
            <p:nvPr/>
          </p:nvGrpSpPr>
          <p:grpSpPr>
            <a:xfrm>
              <a:off x="-2716863" y="2210421"/>
              <a:ext cx="1422184" cy="1065536"/>
              <a:chOff x="5635284" y="4378395"/>
              <a:chExt cx="1422184" cy="1065536"/>
            </a:xfrm>
          </p:grpSpPr>
          <p:pic>
            <p:nvPicPr>
              <p:cNvPr id="19" name="Picture 18"/>
              <p:cNvPicPr>
                <a:picLocks noChangeAspect="1"/>
              </p:cNvPicPr>
              <p:nvPr/>
            </p:nvPicPr>
            <p:blipFill>
              <a:blip r:embed="rId6"/>
              <a:stretch>
                <a:fillRect/>
              </a:stretch>
            </p:blipFill>
            <p:spPr>
              <a:xfrm>
                <a:off x="5987537" y="4378395"/>
                <a:ext cx="717678" cy="717678"/>
              </a:xfrm>
              <a:prstGeom prst="rect">
                <a:avLst/>
              </a:prstGeom>
            </p:spPr>
          </p:pic>
          <p:sp>
            <p:nvSpPr>
              <p:cNvPr id="20" name="TextBox 19"/>
              <p:cNvSpPr txBox="1"/>
              <p:nvPr/>
            </p:nvSpPr>
            <p:spPr>
              <a:xfrm>
                <a:off x="5635284" y="5043821"/>
                <a:ext cx="1422184" cy="400110"/>
              </a:xfrm>
              <a:prstGeom prst="rect">
                <a:avLst/>
              </a:prstGeom>
              <a:noFill/>
            </p:spPr>
            <p:txBody>
              <a:bodyPr wrap="none" rtlCol="0">
                <a:spAutoFit/>
              </a:bodyPr>
              <a:lstStyle/>
              <a:p>
                <a:r>
                  <a:rPr lang="en-US" sz="2000" b="1" dirty="0" err="1" smtClean="0">
                    <a:solidFill>
                      <a:schemeClr val="bg1"/>
                    </a:solidFill>
                    <a:latin typeface="Roboto Light"/>
                  </a:rPr>
                  <a:t>widgetTitle</a:t>
                </a:r>
                <a:endParaRPr lang="en-US" sz="2000" b="1" dirty="0" smtClean="0">
                  <a:solidFill>
                    <a:schemeClr val="bg1"/>
                  </a:solidFill>
                  <a:latin typeface="Roboto Light"/>
                  <a:cs typeface="Roboto Light"/>
                </a:endParaRPr>
              </a:p>
            </p:txBody>
          </p:sp>
        </p:grpSp>
      </p:grpSp>
      <p:grpSp>
        <p:nvGrpSpPr>
          <p:cNvPr id="29" name="Group 28"/>
          <p:cNvGrpSpPr/>
          <p:nvPr/>
        </p:nvGrpSpPr>
        <p:grpSpPr>
          <a:xfrm>
            <a:off x="3487085" y="4247856"/>
            <a:ext cx="2183620" cy="1345953"/>
            <a:chOff x="243765" y="3994968"/>
            <a:chExt cx="2183620" cy="1345953"/>
          </a:xfrm>
        </p:grpSpPr>
        <p:sp>
          <p:nvSpPr>
            <p:cNvPr id="25" name="Rounded Rectangle 24"/>
            <p:cNvSpPr/>
            <p:nvPr/>
          </p:nvSpPr>
          <p:spPr bwMode="auto">
            <a:xfrm>
              <a:off x="243765" y="3994968"/>
              <a:ext cx="2183620" cy="1345953"/>
            </a:xfrm>
            <a:prstGeom prst="roundRect">
              <a:avLst/>
            </a:prstGeom>
            <a:solidFill>
              <a:srgbClr val="EF7D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nvGrpSpPr>
            <p:cNvPr id="22" name="Group 21"/>
            <p:cNvGrpSpPr/>
            <p:nvPr/>
          </p:nvGrpSpPr>
          <p:grpSpPr>
            <a:xfrm>
              <a:off x="419298" y="4135176"/>
              <a:ext cx="1832553" cy="1065536"/>
              <a:chOff x="3139088" y="4359365"/>
              <a:chExt cx="1832553" cy="1065536"/>
            </a:xfrm>
          </p:grpSpPr>
          <p:pic>
            <p:nvPicPr>
              <p:cNvPr id="17" name="Picture 16"/>
              <p:cNvPicPr>
                <a:picLocks noChangeAspect="1"/>
              </p:cNvPicPr>
              <p:nvPr/>
            </p:nvPicPr>
            <p:blipFill>
              <a:blip r:embed="rId6"/>
              <a:stretch>
                <a:fillRect/>
              </a:stretch>
            </p:blipFill>
            <p:spPr>
              <a:xfrm>
                <a:off x="3696525" y="4359365"/>
                <a:ext cx="717678" cy="717678"/>
              </a:xfrm>
              <a:prstGeom prst="rect">
                <a:avLst/>
              </a:prstGeom>
            </p:spPr>
          </p:pic>
          <p:sp>
            <p:nvSpPr>
              <p:cNvPr id="18" name="TextBox 17"/>
              <p:cNvSpPr txBox="1"/>
              <p:nvPr/>
            </p:nvSpPr>
            <p:spPr>
              <a:xfrm>
                <a:off x="3139088" y="5024791"/>
                <a:ext cx="1832553" cy="400110"/>
              </a:xfrm>
              <a:prstGeom prst="rect">
                <a:avLst/>
              </a:prstGeom>
              <a:noFill/>
            </p:spPr>
            <p:txBody>
              <a:bodyPr wrap="none" rtlCol="0">
                <a:spAutoFit/>
              </a:bodyPr>
              <a:lstStyle/>
              <a:p>
                <a:r>
                  <a:rPr lang="en-US" sz="2000" b="1" dirty="0" err="1" smtClean="0">
                    <a:solidFill>
                      <a:schemeClr val="bg1"/>
                    </a:solidFill>
                    <a:latin typeface="Roboto Light"/>
                  </a:rPr>
                  <a:t>widgetContent</a:t>
                </a:r>
                <a:endParaRPr lang="en-US" sz="2000" b="1" dirty="0" smtClean="0">
                  <a:solidFill>
                    <a:schemeClr val="bg1"/>
                  </a:solidFill>
                  <a:latin typeface="Roboto Light"/>
                  <a:cs typeface="Roboto Light"/>
                </a:endParaRPr>
              </a:p>
            </p:txBody>
          </p:sp>
        </p:grpSp>
      </p:grpSp>
      <p:cxnSp>
        <p:nvCxnSpPr>
          <p:cNvPr id="31" name="Straight Arrow Connector 30"/>
          <p:cNvCxnSpPr/>
          <p:nvPr/>
        </p:nvCxnSpPr>
        <p:spPr>
          <a:xfrm flipV="1">
            <a:off x="1527782" y="3814325"/>
            <a:ext cx="3051112" cy="433530"/>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6" idx="0"/>
          </p:cNvCxnSpPr>
          <p:nvPr/>
        </p:nvCxnSpPr>
        <p:spPr>
          <a:xfrm flipH="1" flipV="1">
            <a:off x="4574800" y="3814325"/>
            <a:ext cx="3046602" cy="433530"/>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25" idx="0"/>
            <a:endCxn id="13" idx="2"/>
          </p:cNvCxnSpPr>
          <p:nvPr/>
        </p:nvCxnSpPr>
        <p:spPr>
          <a:xfrm flipV="1">
            <a:off x="4578895" y="3814325"/>
            <a:ext cx="1" cy="433531"/>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2896475" y="5909840"/>
            <a:ext cx="3351051" cy="759520"/>
            <a:chOff x="2877133" y="5909840"/>
            <a:chExt cx="3351051" cy="759520"/>
          </a:xfrm>
        </p:grpSpPr>
        <p:sp>
          <p:nvSpPr>
            <p:cNvPr id="38" name="Rounded Rectangle 37"/>
            <p:cNvSpPr/>
            <p:nvPr/>
          </p:nvSpPr>
          <p:spPr bwMode="auto">
            <a:xfrm>
              <a:off x="2877133" y="5909840"/>
              <a:ext cx="3351051" cy="759520"/>
            </a:xfrm>
            <a:prstGeom prst="roundRect">
              <a:avLst/>
            </a:prstGeom>
            <a:solidFill>
              <a:srgbClr val="B6C50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36" name="Picture 35"/>
            <p:cNvPicPr>
              <a:picLocks noChangeAspect="1"/>
            </p:cNvPicPr>
            <p:nvPr/>
          </p:nvPicPr>
          <p:blipFill>
            <a:blip r:embed="rId7"/>
            <a:stretch>
              <a:fillRect/>
            </a:stretch>
          </p:blipFill>
          <p:spPr>
            <a:xfrm>
              <a:off x="3053338" y="6015631"/>
              <a:ext cx="561175" cy="561175"/>
            </a:xfrm>
            <a:prstGeom prst="rect">
              <a:avLst/>
            </a:prstGeom>
          </p:spPr>
        </p:pic>
        <p:sp>
          <p:nvSpPr>
            <p:cNvPr id="37" name="TextBox 36"/>
            <p:cNvSpPr txBox="1"/>
            <p:nvPr/>
          </p:nvSpPr>
          <p:spPr>
            <a:xfrm>
              <a:off x="3991342" y="6093296"/>
              <a:ext cx="1516762" cy="400110"/>
            </a:xfrm>
            <a:prstGeom prst="rect">
              <a:avLst/>
            </a:prstGeom>
            <a:noFill/>
          </p:spPr>
          <p:txBody>
            <a:bodyPr wrap="none" rtlCol="0">
              <a:spAutoFit/>
            </a:bodyPr>
            <a:lstStyle/>
            <a:p>
              <a:r>
                <a:rPr lang="en-US" sz="2000" b="1" smtClean="0">
                  <a:solidFill>
                    <a:schemeClr val="bg1"/>
                  </a:solidFill>
                  <a:latin typeface="Roboto Light"/>
                </a:rPr>
                <a:t>preferences</a:t>
              </a:r>
              <a:endParaRPr lang="en-US" sz="2000" b="1" dirty="0" smtClean="0">
                <a:solidFill>
                  <a:schemeClr val="bg1"/>
                </a:solidFill>
                <a:latin typeface="Roboto Light"/>
                <a:cs typeface="Roboto Light"/>
              </a:endParaRPr>
            </a:p>
          </p:txBody>
        </p:sp>
      </p:grpSp>
      <p:cxnSp>
        <p:nvCxnSpPr>
          <p:cNvPr id="41" name="Elbow Connector 40"/>
          <p:cNvCxnSpPr>
            <a:stCxn id="38" idx="1"/>
            <a:endCxn id="13" idx="2"/>
          </p:cNvCxnSpPr>
          <p:nvPr/>
        </p:nvCxnSpPr>
        <p:spPr>
          <a:xfrm rot="10800000" flipH="1">
            <a:off x="2896474" y="3814326"/>
            <a:ext cx="1682421" cy="2475275"/>
          </a:xfrm>
          <a:prstGeom prst="bentConnector4">
            <a:avLst>
              <a:gd name="adj1" fmla="val -6341"/>
              <a:gd name="adj2" fmla="val 86403"/>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38" idx="3"/>
          </p:cNvCxnSpPr>
          <p:nvPr/>
        </p:nvCxnSpPr>
        <p:spPr>
          <a:xfrm flipH="1" flipV="1">
            <a:off x="4574800" y="3814324"/>
            <a:ext cx="1672726" cy="2475276"/>
          </a:xfrm>
          <a:prstGeom prst="bentConnector4">
            <a:avLst>
              <a:gd name="adj1" fmla="val -6377"/>
              <a:gd name="adj2" fmla="val 86403"/>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749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44444E-6 -1.11022E-16 L -0.00069 -0.25394 " pathEditMode="relative" rAng="0" ptsTypes="AA">
                                      <p:cBhvr>
                                        <p:cTn id="11" dur="2000" fill="hold"/>
                                        <p:tgtEl>
                                          <p:spTgt spid="4"/>
                                        </p:tgtEl>
                                        <p:attrNameLst>
                                          <p:attrName>ppt_x</p:attrName>
                                          <p:attrName>ppt_y</p:attrName>
                                        </p:attrNameLst>
                                      </p:cBhvr>
                                      <p:rCtr x="-35" y="-12708"/>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10"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Widget Chromes</a:t>
            </a:r>
            <a:endParaRPr lang="en-GB"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15</a:t>
            </a:fld>
            <a:endParaRPr lang="en-US" dirty="0"/>
          </a:p>
        </p:txBody>
      </p:sp>
      <p:sp>
        <p:nvSpPr>
          <p:cNvPr id="5" name="TextBox 4"/>
          <p:cNvSpPr txBox="1"/>
          <p:nvPr/>
        </p:nvSpPr>
        <p:spPr>
          <a:xfrm>
            <a:off x="695038" y="1484784"/>
            <a:ext cx="7785329" cy="4298869"/>
          </a:xfrm>
          <a:prstGeom prst="rect">
            <a:avLst/>
          </a:prstGeom>
          <a:noFill/>
        </p:spPr>
        <p:txBody>
          <a:bodyPr wrap="none" rtlCol="0">
            <a:spAutoFit/>
          </a:bodyPr>
          <a:lstStyle/>
          <a:p>
            <a:pPr>
              <a:lnSpc>
                <a:spcPct val="115000"/>
              </a:lnSpc>
              <a:spcAft>
                <a:spcPts val="0"/>
              </a:spcAft>
            </a:pPr>
            <a:r>
              <a:rPr lang="en-GB" sz="1400" b="1" dirty="0">
                <a:solidFill>
                  <a:srgbClr val="1E90FF"/>
                </a:solidFill>
                <a:latin typeface="Consolas" panose="020B0609020204030204" pitchFamily="49" charset="0"/>
                <a:ea typeface="Times New Roman"/>
                <a:cs typeface="Consolas" panose="020B0609020204030204" pitchFamily="49" charset="0"/>
              </a:rPr>
              <a:t>&lt;div</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smtClean="0">
                <a:solidFill>
                  <a:srgbClr val="1E90FF"/>
                </a:solidFill>
                <a:latin typeface="Consolas" panose="020B0609020204030204" pitchFamily="49" charset="0"/>
                <a:ea typeface="Times New Roman"/>
                <a:cs typeface="Consolas" panose="020B0609020204030204" pitchFamily="49" charset="0"/>
              </a:rPr>
              <a:t>  data</a:t>
            </a:r>
            <a:r>
              <a:rPr lang="en-GB" sz="1400" dirty="0">
                <a:solidFill>
                  <a:srgbClr val="1E90FF"/>
                </a:solidFill>
                <a:latin typeface="Consolas" panose="020B0609020204030204" pitchFamily="49" charset="0"/>
                <a:ea typeface="Times New Roman"/>
                <a:cs typeface="Consolas" panose="020B0609020204030204" pitchFamily="49" charset="0"/>
              </a:rPr>
              <a:t>-</a:t>
            </a:r>
            <a:r>
              <a:rPr lang="en-GB" sz="1400" dirty="0" err="1">
                <a:solidFill>
                  <a:srgbClr val="1E90FF"/>
                </a:solidFill>
                <a:latin typeface="Consolas" panose="020B0609020204030204" pitchFamily="49" charset="0"/>
                <a:ea typeface="Times New Roman"/>
                <a:cs typeface="Consolas" panose="020B0609020204030204" pitchFamily="49" charset="0"/>
              </a:rPr>
              <a:t>pid</a:t>
            </a:r>
            <a:r>
              <a:rPr lang="en-GB" sz="1400" dirty="0">
                <a:solidFill>
                  <a:srgbClr val="1E90FF"/>
                </a:solidFill>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err="1">
                <a:solidFill>
                  <a:srgbClr val="AA5500"/>
                </a:solidFill>
                <a:latin typeface="Consolas" panose="020B0609020204030204" pitchFamily="49" charset="0"/>
                <a:ea typeface="Times New Roman"/>
                <a:cs typeface="Consolas" panose="020B0609020204030204" pitchFamily="49" charset="0"/>
              </a:rPr>
              <a:t>widgetInstanceId</a:t>
            </a:r>
            <a:r>
              <a:rPr lang="en-GB" sz="1400" dirty="0">
                <a:solidFill>
                  <a:srgbClr val="AA5500"/>
                </a:solidFill>
                <a:latin typeface="Consolas" panose="020B0609020204030204" pitchFamily="49" charset="0"/>
                <a:ea typeface="Times New Roman"/>
                <a:cs typeface="Consolas" panose="020B0609020204030204" pitchFamily="49" charset="0"/>
              </a:rPr>
              <a: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dirty="0">
                <a:solidFill>
                  <a:srgbClr val="1E90FF"/>
                </a:solidFill>
                <a:latin typeface="Consolas" panose="020B0609020204030204" pitchFamily="49" charset="0"/>
                <a:ea typeface="Times New Roman"/>
                <a:cs typeface="Consolas" panose="020B0609020204030204" pitchFamily="49" charset="0"/>
              </a:rPr>
              <a:t>class=</a:t>
            </a:r>
            <a:r>
              <a:rPr lang="en-GB" sz="1400" dirty="0">
                <a:solidFill>
                  <a:srgbClr val="AA5500"/>
                </a:solidFill>
                <a:latin typeface="Consolas" panose="020B0609020204030204" pitchFamily="49" charset="0"/>
                <a:ea typeface="Times New Roman"/>
                <a:cs typeface="Consolas" panose="020B0609020204030204" pitchFamily="49" charset="0"/>
              </a:rPr>
              <a:t>"panel-chrome </a:t>
            </a:r>
            <a:r>
              <a:rPr lang="en-GB" sz="1400" dirty="0" err="1">
                <a:solidFill>
                  <a:srgbClr val="AA5500"/>
                </a:solidFill>
                <a:latin typeface="Consolas" panose="020B0609020204030204" pitchFamily="49" charset="0"/>
                <a:ea typeface="Times New Roman"/>
                <a:cs typeface="Consolas" panose="020B0609020204030204" pitchFamily="49" charset="0"/>
              </a:rPr>
              <a:t>bp</a:t>
            </a:r>
            <a:r>
              <a:rPr lang="en-GB" sz="1400" dirty="0">
                <a:solidFill>
                  <a:srgbClr val="AA5500"/>
                </a:solidFill>
                <a:latin typeface="Consolas" panose="020B0609020204030204" pitchFamily="49" charset="0"/>
                <a:ea typeface="Times New Roman"/>
                <a:cs typeface="Consolas" panose="020B0609020204030204" pitchFamily="49" charset="0"/>
              </a:rPr>
              <a:t>-widget {{#</a:t>
            </a:r>
            <a:r>
              <a:rPr lang="en-GB" sz="1400" dirty="0" err="1">
                <a:solidFill>
                  <a:srgbClr val="AA5500"/>
                </a:solidFill>
                <a:latin typeface="Consolas" panose="020B0609020204030204" pitchFamily="49" charset="0"/>
                <a:ea typeface="Times New Roman"/>
                <a:cs typeface="Consolas" panose="020B0609020204030204" pitchFamily="49" charset="0"/>
              </a:rPr>
              <a:t>enableDND</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err="1">
                <a:solidFill>
                  <a:srgbClr val="AA5500"/>
                </a:solidFill>
                <a:latin typeface="Consolas" panose="020B0609020204030204" pitchFamily="49" charset="0"/>
                <a:ea typeface="Times New Roman"/>
                <a:cs typeface="Consolas" panose="020B0609020204030204" pitchFamily="49" charset="0"/>
              </a:rPr>
              <a:t>bp-ui-dragRoot</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err="1">
                <a:solidFill>
                  <a:srgbClr val="AA5500"/>
                </a:solidFill>
                <a:latin typeface="Consolas" panose="020B0609020204030204" pitchFamily="49" charset="0"/>
                <a:ea typeface="Times New Roman"/>
                <a:cs typeface="Consolas" panose="020B0609020204030204" pitchFamily="49" charset="0"/>
              </a:rPr>
              <a:t>enableDND</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a:latin typeface="Consolas" panose="020B0609020204030204" pitchFamily="49" charset="0"/>
                <a:ea typeface="Times New Roman"/>
                <a:cs typeface="Consolas" panose="020B0609020204030204" pitchFamily="49" charset="0"/>
              </a:rPr>
              <a:t> </a:t>
            </a:r>
            <a:r>
              <a:rPr lang="en-GB" sz="1400" b="1" dirty="0">
                <a:solidFill>
                  <a:srgbClr val="1E90FF"/>
                </a:solidFill>
                <a:latin typeface="Consolas" panose="020B0609020204030204" pitchFamily="49" charset="0"/>
                <a:ea typeface="Times New Roman"/>
                <a:cs typeface="Consolas" panose="020B0609020204030204" pitchFamily="49" charset="0"/>
              </a:rPr>
              <a:t>&gt;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b="1" dirty="0">
                <a:solidFill>
                  <a:srgbClr val="1E90FF"/>
                </a:solidFill>
                <a:latin typeface="Consolas" panose="020B0609020204030204" pitchFamily="49" charset="0"/>
                <a:ea typeface="Times New Roman"/>
                <a:cs typeface="Consolas" panose="020B0609020204030204" pitchFamily="49" charset="0"/>
              </a:rPr>
              <a:t>&lt;div</a:t>
            </a:r>
            <a:r>
              <a:rPr lang="en-GB" sz="1400" dirty="0">
                <a:latin typeface="Consolas" panose="020B0609020204030204" pitchFamily="49" charset="0"/>
                <a:ea typeface="Times New Roman"/>
                <a:cs typeface="Consolas" panose="020B0609020204030204" pitchFamily="49" charset="0"/>
              </a:rPr>
              <a:t> </a:t>
            </a:r>
            <a:r>
              <a:rPr lang="en-GB" sz="1400" dirty="0">
                <a:solidFill>
                  <a:srgbClr val="1E90FF"/>
                </a:solidFill>
                <a:latin typeface="Consolas" panose="020B0609020204030204" pitchFamily="49" charset="0"/>
                <a:ea typeface="Times New Roman"/>
                <a:cs typeface="Consolas" panose="020B0609020204030204" pitchFamily="49" charset="0"/>
              </a:rPr>
              <a:t>class=</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err="1">
                <a:solidFill>
                  <a:srgbClr val="AA5500"/>
                </a:solidFill>
                <a:latin typeface="Consolas" panose="020B0609020204030204" pitchFamily="49" charset="0"/>
                <a:ea typeface="Times New Roman"/>
                <a:cs typeface="Consolas" panose="020B0609020204030204" pitchFamily="49" charset="0"/>
              </a:rPr>
              <a:t>bp</a:t>
            </a:r>
            <a:r>
              <a:rPr lang="en-GB" sz="1400" dirty="0">
                <a:solidFill>
                  <a:srgbClr val="AA5500"/>
                </a:solidFill>
                <a:latin typeface="Consolas" panose="020B0609020204030204" pitchFamily="49" charset="0"/>
                <a:ea typeface="Times New Roman"/>
                <a:cs typeface="Consolas" panose="020B0609020204030204" pitchFamily="49" charset="0"/>
              </a:rPr>
              <a:t>-widget-head"</a:t>
            </a:r>
            <a:r>
              <a:rPr lang="en-GB" sz="1400" b="1" dirty="0">
                <a:solidFill>
                  <a:srgbClr val="1E90FF"/>
                </a:solidFill>
                <a:latin typeface="Consolas" panose="020B0609020204030204" pitchFamily="49" charset="0"/>
                <a:ea typeface="Times New Roman"/>
                <a:cs typeface="Consolas" panose="020B0609020204030204" pitchFamily="49" charset="0"/>
              </a:rPr>
              <a:t>&gt;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b="1" dirty="0">
                <a:solidFill>
                  <a:srgbClr val="1E90FF"/>
                </a:solidFill>
                <a:latin typeface="Consolas" panose="020B0609020204030204" pitchFamily="49" charset="0"/>
                <a:ea typeface="Times New Roman"/>
                <a:cs typeface="Consolas" panose="020B0609020204030204" pitchFamily="49" charset="0"/>
              </a:rPr>
              <a:t>&lt;div</a:t>
            </a:r>
            <a:r>
              <a:rPr lang="en-GB" sz="1400" dirty="0">
                <a:latin typeface="Consolas" panose="020B0609020204030204" pitchFamily="49" charset="0"/>
                <a:ea typeface="Times New Roman"/>
                <a:cs typeface="Consolas" panose="020B0609020204030204" pitchFamily="49" charset="0"/>
              </a:rPr>
              <a:t> </a:t>
            </a:r>
            <a:r>
              <a:rPr lang="en-GB" sz="1400" dirty="0">
                <a:solidFill>
                  <a:srgbClr val="1E90FF"/>
                </a:solidFill>
                <a:latin typeface="Consolas" panose="020B0609020204030204" pitchFamily="49" charset="0"/>
                <a:ea typeface="Times New Roman"/>
                <a:cs typeface="Consolas" panose="020B0609020204030204" pitchFamily="49" charset="0"/>
              </a:rPr>
              <a:t>class=</a:t>
            </a:r>
            <a:r>
              <a:rPr lang="en-GB" sz="1400" dirty="0">
                <a:solidFill>
                  <a:srgbClr val="AA5500"/>
                </a:solidFill>
                <a:latin typeface="Consolas" panose="020B0609020204030204" pitchFamily="49" charset="0"/>
                <a:ea typeface="Times New Roman"/>
                <a:cs typeface="Consolas" panose="020B0609020204030204" pitchFamily="49" charset="0"/>
              </a:rPr>
              <a:t>"panel-heading"</a:t>
            </a:r>
            <a:r>
              <a:rPr lang="en-GB" sz="1400" b="1" dirty="0">
                <a:solidFill>
                  <a:srgbClr val="1E90FF"/>
                </a:solidFill>
                <a:latin typeface="Consolas" panose="020B0609020204030204" pitchFamily="49" charset="0"/>
                <a:ea typeface="Times New Roman"/>
                <a:cs typeface="Consolas" panose="020B0609020204030204" pitchFamily="49" charset="0"/>
              </a:rPr>
              <a:t>&gt;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b="1" dirty="0">
                <a:solidFill>
                  <a:srgbClr val="1E90FF"/>
                </a:solidFill>
                <a:latin typeface="Consolas" panose="020B0609020204030204" pitchFamily="49" charset="0"/>
                <a:ea typeface="Times New Roman"/>
                <a:cs typeface="Consolas" panose="020B0609020204030204" pitchFamily="49" charset="0"/>
              </a:rPr>
              <a:t>&lt;div</a:t>
            </a:r>
            <a:r>
              <a:rPr lang="en-GB" sz="1400" dirty="0">
                <a:latin typeface="Consolas" panose="020B0609020204030204" pitchFamily="49" charset="0"/>
                <a:ea typeface="Times New Roman"/>
                <a:cs typeface="Consolas" panose="020B0609020204030204" pitchFamily="49" charset="0"/>
              </a:rPr>
              <a:t> </a:t>
            </a:r>
            <a:r>
              <a:rPr lang="en-GB" sz="1400" dirty="0">
                <a:solidFill>
                  <a:srgbClr val="1E90FF"/>
                </a:solidFill>
                <a:latin typeface="Consolas" panose="020B0609020204030204" pitchFamily="49" charset="0"/>
                <a:ea typeface="Times New Roman"/>
                <a:cs typeface="Consolas" panose="020B0609020204030204" pitchFamily="49" charset="0"/>
              </a:rPr>
              <a:t>class=</a:t>
            </a:r>
            <a:r>
              <a:rPr lang="en-GB" sz="1400" dirty="0">
                <a:solidFill>
                  <a:srgbClr val="AA5500"/>
                </a:solidFill>
                <a:latin typeface="Consolas" panose="020B0609020204030204" pitchFamily="49" charset="0"/>
                <a:ea typeface="Times New Roman"/>
                <a:cs typeface="Consolas" panose="020B0609020204030204" pitchFamily="49" charset="0"/>
              </a:rPr>
              <a:t>"panel-title pull-left"</a:t>
            </a:r>
            <a:r>
              <a:rPr lang="en-GB" sz="1400" b="1" dirty="0">
                <a:solidFill>
                  <a:srgbClr val="1E90FF"/>
                </a:solidFill>
                <a:latin typeface="Consolas" panose="020B0609020204030204" pitchFamily="49" charset="0"/>
                <a:ea typeface="Times New Roman"/>
                <a:cs typeface="Consolas" panose="020B0609020204030204" pitchFamily="49" charset="0"/>
              </a:rPr>
              <a:t>&gt;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dirty="0" smtClean="0">
                <a:latin typeface="Consolas" panose="020B0609020204030204" pitchFamily="49" charset="0"/>
                <a:ea typeface="Times New Roman"/>
                <a:cs typeface="Consolas" panose="020B0609020204030204" pitchFamily="49" charset="0"/>
              </a:rPr>
              <a:t>	{{#</a:t>
            </a:r>
            <a:r>
              <a:rPr lang="en-GB" sz="1400" dirty="0" err="1">
                <a:latin typeface="Consolas" panose="020B0609020204030204" pitchFamily="49" charset="0"/>
                <a:ea typeface="Times New Roman"/>
                <a:cs typeface="Consolas" panose="020B0609020204030204" pitchFamily="49" charset="0"/>
              </a:rPr>
              <a:t>pref.icon</a:t>
            </a:r>
            <a:r>
              <a:rPr lang="en-GB" sz="1400" dirty="0" smtClean="0">
                <a:latin typeface="Consolas" panose="020B0609020204030204" pitchFamily="49" charset="0"/>
                <a:ea typeface="Times New Roman"/>
                <a:cs typeface="Consolas" panose="020B0609020204030204" pitchFamily="49" charset="0"/>
              </a:rPr>
              <a:t>}}</a:t>
            </a:r>
          </a:p>
          <a:p>
            <a:pPr>
              <a:lnSpc>
                <a:spcPct val="115000"/>
              </a:lnSpc>
              <a:spcAft>
                <a:spcPts val="0"/>
              </a:spcAft>
            </a:pPr>
            <a:r>
              <a:rPr lang="en-GB" sz="1400" b="1" dirty="0">
                <a:solidFill>
                  <a:srgbClr val="1E90FF"/>
                </a:solidFill>
                <a:latin typeface="Consolas" panose="020B0609020204030204" pitchFamily="49" charset="0"/>
                <a:ea typeface="Times New Roman"/>
                <a:cs typeface="Consolas" panose="020B0609020204030204" pitchFamily="49" charset="0"/>
              </a:rPr>
              <a:t>	</a:t>
            </a:r>
            <a:r>
              <a:rPr lang="en-GB" sz="1400" b="1" dirty="0" smtClean="0">
                <a:solidFill>
                  <a:srgbClr val="1E90FF"/>
                </a:solidFill>
                <a:latin typeface="Consolas" panose="020B0609020204030204" pitchFamily="49" charset="0"/>
                <a:ea typeface="Times New Roman"/>
                <a:cs typeface="Consolas" panose="020B0609020204030204" pitchFamily="49" charset="0"/>
              </a:rPr>
              <a:t>		&lt;</a:t>
            </a:r>
            <a:r>
              <a:rPr lang="en-GB" sz="1400" b="1" dirty="0" err="1">
                <a:solidFill>
                  <a:srgbClr val="1E90FF"/>
                </a:solidFill>
                <a:latin typeface="Consolas" panose="020B0609020204030204" pitchFamily="49" charset="0"/>
                <a:ea typeface="Times New Roman"/>
                <a:cs typeface="Consolas" panose="020B0609020204030204" pitchFamily="49" charset="0"/>
              </a:rPr>
              <a:t>i</a:t>
            </a:r>
            <a:r>
              <a:rPr lang="en-GB" sz="1400" dirty="0">
                <a:latin typeface="Consolas" panose="020B0609020204030204" pitchFamily="49" charset="0"/>
                <a:ea typeface="Times New Roman"/>
                <a:cs typeface="Consolas" panose="020B0609020204030204" pitchFamily="49" charset="0"/>
              </a:rPr>
              <a:t> </a:t>
            </a:r>
            <a:r>
              <a:rPr lang="en-GB" sz="1400" dirty="0">
                <a:solidFill>
                  <a:srgbClr val="1E90FF"/>
                </a:solidFill>
                <a:latin typeface="Consolas" panose="020B0609020204030204" pitchFamily="49" charset="0"/>
                <a:ea typeface="Times New Roman"/>
                <a:cs typeface="Consolas" panose="020B0609020204030204" pitchFamily="49" charset="0"/>
              </a:rPr>
              <a:t>class=</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err="1">
                <a:solidFill>
                  <a:srgbClr val="AA5500"/>
                </a:solidFill>
                <a:latin typeface="Consolas" panose="020B0609020204030204" pitchFamily="49" charset="0"/>
                <a:ea typeface="Times New Roman"/>
                <a:cs typeface="Consolas" panose="020B0609020204030204" pitchFamily="49" charset="0"/>
              </a:rPr>
              <a:t>lp</a:t>
            </a:r>
            <a:r>
              <a:rPr lang="en-GB" sz="1400" dirty="0">
                <a:solidFill>
                  <a:srgbClr val="AA5500"/>
                </a:solidFill>
                <a:latin typeface="Consolas" panose="020B0609020204030204" pitchFamily="49" charset="0"/>
                <a:ea typeface="Times New Roman"/>
                <a:cs typeface="Consolas" panose="020B0609020204030204" pitchFamily="49" charset="0"/>
              </a:rPr>
              <a:t>-icon </a:t>
            </a:r>
            <a:r>
              <a:rPr lang="en-GB" sz="1400" dirty="0" err="1">
                <a:solidFill>
                  <a:srgbClr val="AA5500"/>
                </a:solidFill>
                <a:latin typeface="Consolas" panose="020B0609020204030204" pitchFamily="49" charset="0"/>
                <a:ea typeface="Times New Roman"/>
                <a:cs typeface="Consolas" panose="020B0609020204030204" pitchFamily="49" charset="0"/>
              </a:rPr>
              <a:t>lp</a:t>
            </a:r>
            <a:r>
              <a:rPr lang="en-GB" sz="1400" dirty="0">
                <a:solidFill>
                  <a:srgbClr val="AA5500"/>
                </a:solidFill>
                <a:latin typeface="Consolas" panose="020B0609020204030204" pitchFamily="49" charset="0"/>
                <a:ea typeface="Times New Roman"/>
                <a:cs typeface="Consolas" panose="020B0609020204030204" pitchFamily="49" charset="0"/>
              </a:rPr>
              <a:t>-icon-{{</a:t>
            </a:r>
            <a:r>
              <a:rPr lang="en-GB" sz="1400" dirty="0" err="1">
                <a:solidFill>
                  <a:srgbClr val="AA5500"/>
                </a:solidFill>
                <a:latin typeface="Consolas" panose="020B0609020204030204" pitchFamily="49" charset="0"/>
                <a:ea typeface="Times New Roman"/>
                <a:cs typeface="Consolas" panose="020B0609020204030204" pitchFamily="49" charset="0"/>
              </a:rPr>
              <a:t>pref.icon.value</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b="1" dirty="0">
                <a:solidFill>
                  <a:srgbClr val="1E90FF"/>
                </a:solidFill>
                <a:latin typeface="Consolas" panose="020B0609020204030204" pitchFamily="49" charset="0"/>
                <a:ea typeface="Times New Roman"/>
                <a:cs typeface="Consolas" panose="020B0609020204030204" pitchFamily="49" charset="0"/>
              </a:rPr>
              <a:t>&gt;&lt;/</a:t>
            </a:r>
            <a:r>
              <a:rPr lang="en-GB" sz="1400" b="1" dirty="0" err="1">
                <a:solidFill>
                  <a:srgbClr val="1E90FF"/>
                </a:solidFill>
                <a:latin typeface="Consolas" panose="020B0609020204030204" pitchFamily="49" charset="0"/>
                <a:ea typeface="Times New Roman"/>
                <a:cs typeface="Consolas" panose="020B0609020204030204" pitchFamily="49" charset="0"/>
              </a:rPr>
              <a:t>i</a:t>
            </a:r>
            <a:r>
              <a:rPr lang="en-GB" sz="1400" b="1" dirty="0" smtClean="0">
                <a:solidFill>
                  <a:srgbClr val="1E90FF"/>
                </a:solidFill>
                <a:latin typeface="Consolas" panose="020B0609020204030204" pitchFamily="49" charset="0"/>
                <a:ea typeface="Times New Roman"/>
                <a:cs typeface="Consolas" panose="020B0609020204030204" pitchFamily="49" charset="0"/>
              </a:rPr>
              <a:t>&gt;</a:t>
            </a:r>
          </a:p>
          <a:p>
            <a:pPr>
              <a:lnSpc>
                <a:spcPct val="115000"/>
              </a:lnSpc>
              <a:spcAft>
                <a:spcPts val="0"/>
              </a:spcAft>
            </a:pPr>
            <a:r>
              <a:rPr lang="en-GB" sz="1400" b="1" dirty="0">
                <a:solidFill>
                  <a:srgbClr val="1E90FF"/>
                </a:solidFill>
                <a:latin typeface="Consolas" panose="020B0609020204030204" pitchFamily="49" charset="0"/>
                <a:ea typeface="Times New Roman"/>
                <a:cs typeface="Consolas" panose="020B0609020204030204" pitchFamily="49" charset="0"/>
              </a:rPr>
              <a:t>	</a:t>
            </a:r>
            <a:r>
              <a:rPr lang="en-GB" sz="1400" b="1" dirty="0" smtClean="0">
                <a:solidFill>
                  <a:srgbClr val="1E90FF"/>
                </a:solidFill>
                <a:latin typeface="Consolas" panose="020B0609020204030204" pitchFamily="49" charset="0"/>
                <a:ea typeface="Times New Roman"/>
                <a:cs typeface="Consolas" panose="020B0609020204030204" pitchFamily="49" charset="0"/>
              </a:rPr>
              <a:t>	</a:t>
            </a:r>
            <a:r>
              <a:rPr lang="en-GB" sz="1400" dirty="0" smtClean="0">
                <a:latin typeface="Consolas" panose="020B0609020204030204" pitchFamily="49" charset="0"/>
                <a:ea typeface="Times New Roman"/>
                <a:cs typeface="Consolas" panose="020B0609020204030204" pitchFamily="49" charset="0"/>
              </a:rPr>
              <a:t>{{/</a:t>
            </a:r>
            <a:r>
              <a:rPr lang="en-GB" sz="1400" dirty="0" err="1">
                <a:latin typeface="Consolas" panose="020B0609020204030204" pitchFamily="49" charset="0"/>
                <a:ea typeface="Times New Roman"/>
                <a:cs typeface="Consolas" panose="020B0609020204030204" pitchFamily="49" charset="0"/>
              </a:rPr>
              <a:t>pref.icon</a:t>
            </a:r>
            <a:r>
              <a:rPr lang="en-GB" sz="1400" dirty="0" smtClean="0">
                <a:latin typeface="Consolas" panose="020B0609020204030204" pitchFamily="49" charset="0"/>
                <a:ea typeface="Times New Roman"/>
                <a:cs typeface="Consolas" panose="020B0609020204030204" pitchFamily="49" charset="0"/>
              </a:rPr>
              <a:t>}}</a:t>
            </a: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dirty="0" smtClean="0">
                <a:latin typeface="Consolas" panose="020B0609020204030204" pitchFamily="49" charset="0"/>
                <a:ea typeface="Times New Roman"/>
                <a:cs typeface="Consolas" panose="020B0609020204030204" pitchFamily="49" charset="0"/>
              </a:rPr>
              <a:t>  	{{</a:t>
            </a:r>
            <a:r>
              <a:rPr lang="en-GB" sz="1400" dirty="0" err="1">
                <a:latin typeface="Consolas" panose="020B0609020204030204" pitchFamily="49" charset="0"/>
                <a:ea typeface="Times New Roman"/>
                <a:cs typeface="Consolas" panose="020B0609020204030204" pitchFamily="49" charset="0"/>
              </a:rPr>
              <a:t>widgetTitle</a:t>
            </a:r>
            <a:r>
              <a:rPr lang="en-GB" sz="1400" dirty="0">
                <a:latin typeface="Consolas" panose="020B0609020204030204" pitchFamily="49" charset="0"/>
                <a:ea typeface="Times New Roman"/>
                <a:cs typeface="Consolas" panose="020B0609020204030204" pitchFamily="49" charset="0"/>
              </a:rPr>
              <a:t>}}</a:t>
            </a: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b="1" dirty="0">
                <a:solidFill>
                  <a:srgbClr val="1E90FF"/>
                </a:solidFill>
                <a:latin typeface="Consolas" panose="020B0609020204030204" pitchFamily="49" charset="0"/>
                <a:ea typeface="Times New Roman"/>
                <a:cs typeface="Consolas" panose="020B0609020204030204" pitchFamily="49" charset="0"/>
              </a:rPr>
              <a:t>&lt;/div&gt;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b="1" dirty="0">
                <a:solidFill>
                  <a:srgbClr val="1E90FF"/>
                </a:solidFill>
                <a:latin typeface="Consolas" panose="020B0609020204030204" pitchFamily="49" charset="0"/>
                <a:ea typeface="Times New Roman"/>
                <a:cs typeface="Consolas" panose="020B0609020204030204" pitchFamily="49" charset="0"/>
              </a:rPr>
              <a:t>&lt;/div&gt;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b="1" dirty="0">
                <a:solidFill>
                  <a:srgbClr val="1E90FF"/>
                </a:solidFill>
                <a:latin typeface="Consolas" panose="020B0609020204030204" pitchFamily="49" charset="0"/>
                <a:ea typeface="Times New Roman"/>
                <a:cs typeface="Consolas" panose="020B0609020204030204" pitchFamily="49" charset="0"/>
              </a:rPr>
              <a:t>&lt;div</a:t>
            </a:r>
            <a:r>
              <a:rPr lang="en-GB" sz="1400" dirty="0">
                <a:latin typeface="Consolas" panose="020B0609020204030204" pitchFamily="49" charset="0"/>
                <a:ea typeface="Times New Roman"/>
                <a:cs typeface="Consolas" panose="020B0609020204030204" pitchFamily="49" charset="0"/>
              </a:rPr>
              <a:t> </a:t>
            </a:r>
            <a:r>
              <a:rPr lang="en-GB" sz="1400" dirty="0">
                <a:solidFill>
                  <a:srgbClr val="1E90FF"/>
                </a:solidFill>
                <a:latin typeface="Consolas" panose="020B0609020204030204" pitchFamily="49" charset="0"/>
                <a:ea typeface="Times New Roman"/>
                <a:cs typeface="Consolas" panose="020B0609020204030204" pitchFamily="49" charset="0"/>
              </a:rPr>
              <a:t>class=</a:t>
            </a:r>
            <a:r>
              <a:rPr lang="en-GB" sz="1400" dirty="0">
                <a:solidFill>
                  <a:srgbClr val="AA5500"/>
                </a:solidFill>
                <a:latin typeface="Consolas" panose="020B0609020204030204" pitchFamily="49" charset="0"/>
                <a:ea typeface="Times New Roman"/>
                <a:cs typeface="Consolas" panose="020B0609020204030204" pitchFamily="49" charset="0"/>
              </a:rPr>
              <a:t>"panel-body </a:t>
            </a:r>
            <a:r>
              <a:rPr lang="en-GB" sz="1400" dirty="0" err="1">
                <a:solidFill>
                  <a:srgbClr val="AA5500"/>
                </a:solidFill>
                <a:latin typeface="Consolas" panose="020B0609020204030204" pitchFamily="49" charset="0"/>
                <a:ea typeface="Times New Roman"/>
                <a:cs typeface="Consolas" panose="020B0609020204030204" pitchFamily="49" charset="0"/>
              </a:rPr>
              <a:t>bp</a:t>
            </a:r>
            <a:r>
              <a:rPr lang="en-GB" sz="1400" dirty="0">
                <a:solidFill>
                  <a:srgbClr val="AA5500"/>
                </a:solidFill>
                <a:latin typeface="Consolas" panose="020B0609020204030204" pitchFamily="49" charset="0"/>
                <a:ea typeface="Times New Roman"/>
                <a:cs typeface="Consolas" panose="020B0609020204030204" pitchFamily="49" charset="0"/>
              </a:rPr>
              <a:t>-widget-body"</a:t>
            </a:r>
            <a:r>
              <a:rPr lang="en-GB" sz="1400" b="1" dirty="0">
                <a:solidFill>
                  <a:srgbClr val="1E90FF"/>
                </a:solidFill>
                <a:latin typeface="Consolas" panose="020B0609020204030204" pitchFamily="49" charset="0"/>
                <a:ea typeface="Times New Roman"/>
                <a:cs typeface="Consolas" panose="020B0609020204030204" pitchFamily="49" charset="0"/>
              </a:rPr>
              <a:t>&gt;</a:t>
            </a:r>
            <a:r>
              <a:rPr lang="en-GB" sz="1400" dirty="0">
                <a:latin typeface="Consolas" panose="020B0609020204030204" pitchFamily="49" charset="0"/>
                <a:ea typeface="Times New Roman"/>
                <a:cs typeface="Consolas" panose="020B0609020204030204" pitchFamily="49" charset="0"/>
              </a:rPr>
              <a:t>{{{</a:t>
            </a:r>
            <a:r>
              <a:rPr lang="en-GB" sz="1400" dirty="0" err="1">
                <a:latin typeface="Consolas" panose="020B0609020204030204" pitchFamily="49" charset="0"/>
                <a:ea typeface="Times New Roman"/>
                <a:cs typeface="Consolas" panose="020B0609020204030204" pitchFamily="49" charset="0"/>
              </a:rPr>
              <a:t>widgetContent</a:t>
            </a:r>
            <a:r>
              <a:rPr lang="en-GB" sz="1400" dirty="0">
                <a:latin typeface="Consolas" panose="020B0609020204030204" pitchFamily="49" charset="0"/>
                <a:ea typeface="Times New Roman"/>
                <a:cs typeface="Consolas" panose="020B0609020204030204" pitchFamily="49" charset="0"/>
              </a:rPr>
              <a:t>}}}</a:t>
            </a:r>
            <a:r>
              <a:rPr lang="en-GB" sz="1400" b="1" dirty="0">
                <a:solidFill>
                  <a:srgbClr val="1E90FF"/>
                </a:solidFill>
                <a:latin typeface="Consolas" panose="020B0609020204030204" pitchFamily="49" charset="0"/>
                <a:ea typeface="Times New Roman"/>
                <a:cs typeface="Consolas" panose="020B0609020204030204" pitchFamily="49" charset="0"/>
              </a:rPr>
              <a:t>&lt;/div&gt;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b="1" dirty="0">
                <a:solidFill>
                  <a:srgbClr val="1E90FF"/>
                </a:solidFill>
                <a:latin typeface="Consolas" panose="020B0609020204030204" pitchFamily="49" charset="0"/>
                <a:ea typeface="Times New Roman"/>
                <a:cs typeface="Consolas" panose="020B0609020204030204" pitchFamily="49" charset="0"/>
              </a:rPr>
              <a:t>&lt;/div&gt;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p>
          <a:p>
            <a:pPr>
              <a:lnSpc>
                <a:spcPct val="115000"/>
              </a:lnSpc>
              <a:spcAft>
                <a:spcPts val="0"/>
              </a:spcAft>
            </a:pPr>
            <a:r>
              <a:rPr lang="en-GB" sz="1400" b="1" dirty="0">
                <a:solidFill>
                  <a:srgbClr val="1E90FF"/>
                </a:solidFill>
                <a:latin typeface="Consolas" panose="020B0609020204030204" pitchFamily="49" charset="0"/>
                <a:ea typeface="Times New Roman"/>
                <a:cs typeface="Consolas" panose="020B0609020204030204" pitchFamily="49" charset="0"/>
              </a:rPr>
              <a:t>&lt;/div&gt;</a:t>
            </a:r>
            <a:endParaRPr lang="en-GB" sz="1400" dirty="0">
              <a:effectLst/>
              <a:latin typeface="Consolas" panose="020B0609020204030204" pitchFamily="49" charset="0"/>
              <a:ea typeface="Times New Roman"/>
              <a:cs typeface="Consolas" panose="020B0609020204030204" pitchFamily="49" charset="0"/>
            </a:endParaRPr>
          </a:p>
        </p:txBody>
      </p:sp>
    </p:spTree>
    <p:extLst>
      <p:ext uri="{BB962C8B-B14F-4D97-AF65-F5344CB8AC3E}">
        <p14:creationId xmlns:p14="http://schemas.microsoft.com/office/powerpoint/2010/main" val="30434866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FF59741-7650-A046-95B5-8D31235C520E}" type="slidenum">
              <a:rPr lang="en-US" smtClean="0"/>
              <a:pPr/>
              <a:t>16</a:t>
            </a:fld>
            <a:endParaRPr lang="en-US" dirty="0"/>
          </a:p>
        </p:txBody>
      </p:sp>
    </p:spTree>
    <p:extLst>
      <p:ext uri="{BB962C8B-B14F-4D97-AF65-F5344CB8AC3E}">
        <p14:creationId xmlns:p14="http://schemas.microsoft.com/office/powerpoint/2010/main" val="37684447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Training Overview</a:t>
            </a:r>
            <a:endParaRPr lang="en-US"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2</a:t>
            </a:fld>
            <a:endParaRPr lang="en-US" dirty="0"/>
          </a:p>
        </p:txBody>
      </p:sp>
      <p:sp>
        <p:nvSpPr>
          <p:cNvPr id="22" name="Rectangle 21"/>
          <p:cNvSpPr/>
          <p:nvPr/>
        </p:nvSpPr>
        <p:spPr bwMode="auto">
          <a:xfrm>
            <a:off x="395537" y="1196752"/>
            <a:ext cx="8453840" cy="5014892"/>
          </a:xfrm>
          <a:custGeom>
            <a:avLst/>
            <a:gdLst>
              <a:gd name="connsiteX0" fmla="*/ 0 w 8197858"/>
              <a:gd name="connsiteY0" fmla="*/ 0 h 5256584"/>
              <a:gd name="connsiteX1" fmla="*/ 8197858 w 8197858"/>
              <a:gd name="connsiteY1" fmla="*/ 0 h 5256584"/>
              <a:gd name="connsiteX2" fmla="*/ 8197858 w 8197858"/>
              <a:gd name="connsiteY2" fmla="*/ 5256584 h 5256584"/>
              <a:gd name="connsiteX3" fmla="*/ 0 w 8197858"/>
              <a:gd name="connsiteY3" fmla="*/ 5256584 h 5256584"/>
              <a:gd name="connsiteX4" fmla="*/ 0 w 8197858"/>
              <a:gd name="connsiteY4" fmla="*/ 0 h 5256584"/>
              <a:gd name="connsiteX0" fmla="*/ 0 w 8309825"/>
              <a:gd name="connsiteY0" fmla="*/ 130629 h 5387213"/>
              <a:gd name="connsiteX1" fmla="*/ 8309825 w 8309825"/>
              <a:gd name="connsiteY1" fmla="*/ 0 h 5387213"/>
              <a:gd name="connsiteX2" fmla="*/ 8197858 w 8309825"/>
              <a:gd name="connsiteY2" fmla="*/ 5387213 h 5387213"/>
              <a:gd name="connsiteX3" fmla="*/ 0 w 8309825"/>
              <a:gd name="connsiteY3" fmla="*/ 5387213 h 5387213"/>
              <a:gd name="connsiteX4" fmla="*/ 0 w 8309825"/>
              <a:gd name="connsiteY4" fmla="*/ 130629 h 538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825" h="5387213">
                <a:moveTo>
                  <a:pt x="0" y="130629"/>
                </a:moveTo>
                <a:lnTo>
                  <a:pt x="8309825" y="0"/>
                </a:lnTo>
                <a:lnTo>
                  <a:pt x="8197858" y="5387213"/>
                </a:lnTo>
                <a:lnTo>
                  <a:pt x="0" y="5387213"/>
                </a:lnTo>
                <a:lnTo>
                  <a:pt x="0" y="130629"/>
                </a:lnTo>
                <a:close/>
              </a:path>
            </a:pathLst>
          </a:custGeom>
          <a:solidFill>
            <a:schemeClr val="tx1">
              <a:lumMod val="90000"/>
              <a:lumOff val="1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4" name="Rectangle 23"/>
          <p:cNvSpPr/>
          <p:nvPr/>
        </p:nvSpPr>
        <p:spPr bwMode="auto">
          <a:xfrm>
            <a:off x="632202" y="4725144"/>
            <a:ext cx="7840286" cy="1220037"/>
          </a:xfrm>
          <a:custGeom>
            <a:avLst/>
            <a:gdLst>
              <a:gd name="connsiteX0" fmla="*/ 0 w 7709657"/>
              <a:gd name="connsiteY0" fmla="*/ 0 h 1191492"/>
              <a:gd name="connsiteX1" fmla="*/ 7709657 w 7709657"/>
              <a:gd name="connsiteY1" fmla="*/ 0 h 1191492"/>
              <a:gd name="connsiteX2" fmla="*/ 7709657 w 7709657"/>
              <a:gd name="connsiteY2" fmla="*/ 1191492 h 1191492"/>
              <a:gd name="connsiteX3" fmla="*/ 0 w 7709657"/>
              <a:gd name="connsiteY3" fmla="*/ 1191492 h 1191492"/>
              <a:gd name="connsiteX4" fmla="*/ 0 w 7709657"/>
              <a:gd name="connsiteY4" fmla="*/ 0 h 1191492"/>
              <a:gd name="connsiteX0" fmla="*/ 0 w 7840286"/>
              <a:gd name="connsiteY0" fmla="*/ 0 h 1275467"/>
              <a:gd name="connsiteX1" fmla="*/ 7709657 w 7840286"/>
              <a:gd name="connsiteY1" fmla="*/ 0 h 1275467"/>
              <a:gd name="connsiteX2" fmla="*/ 7840286 w 7840286"/>
              <a:gd name="connsiteY2" fmla="*/ 1275467 h 1275467"/>
              <a:gd name="connsiteX3" fmla="*/ 0 w 7840286"/>
              <a:gd name="connsiteY3" fmla="*/ 1191492 h 1275467"/>
              <a:gd name="connsiteX4" fmla="*/ 0 w 7840286"/>
              <a:gd name="connsiteY4" fmla="*/ 0 h 1275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0286" h="1275467">
                <a:moveTo>
                  <a:pt x="0" y="0"/>
                </a:moveTo>
                <a:lnTo>
                  <a:pt x="7709657" y="0"/>
                </a:lnTo>
                <a:lnTo>
                  <a:pt x="7840286" y="1275467"/>
                </a:lnTo>
                <a:lnTo>
                  <a:pt x="0" y="1191492"/>
                </a:lnTo>
                <a:lnTo>
                  <a:pt x="0" y="0"/>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500" dirty="0"/>
          </a:p>
          <a:p>
            <a:pPr algn="ctr"/>
            <a:r>
              <a:rPr lang="nl-NL" sz="1000" dirty="0" smtClean="0">
                <a:solidFill>
                  <a:schemeClr val="bg1"/>
                </a:solidFill>
                <a:latin typeface="Roboto Regular" panose="02000000000000000000" pitchFamily="2" charset="0"/>
                <a:ea typeface="Roboto Regular" panose="02000000000000000000" pitchFamily="2" charset="0"/>
              </a:rPr>
              <a:t>Foundation</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3" name="Rectangle 20"/>
          <p:cNvSpPr/>
          <p:nvPr/>
        </p:nvSpPr>
        <p:spPr bwMode="auto">
          <a:xfrm>
            <a:off x="4680972" y="2286728"/>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1000" dirty="0" smtClean="0">
              <a:solidFill>
                <a:schemeClr val="bg1"/>
              </a:solidFill>
              <a:latin typeface="Roboto Regular" panose="02000000000000000000" pitchFamily="2" charset="0"/>
              <a:ea typeface="Roboto Regular" panose="02000000000000000000" pitchFamily="2" charset="0"/>
            </a:endParaRPr>
          </a:p>
          <a:p>
            <a:pPr algn="ctr"/>
            <a:r>
              <a:rPr lang="nl-NL" sz="1000" dirty="0" smtClean="0">
                <a:solidFill>
                  <a:schemeClr val="bg1"/>
                </a:solidFill>
                <a:latin typeface="Roboto Regular" panose="02000000000000000000" pitchFamily="2" charset="0"/>
                <a:ea typeface="Roboto Regular" panose="02000000000000000000" pitchFamily="2" charset="0"/>
              </a:rPr>
              <a:t>Front-end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1" name="Rectangle 20"/>
          <p:cNvSpPr/>
          <p:nvPr/>
        </p:nvSpPr>
        <p:spPr bwMode="auto">
          <a:xfrm>
            <a:off x="607720" y="2286728"/>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1000" dirty="0" smtClean="0">
              <a:latin typeface="Roboto Regular" panose="02000000000000000000" pitchFamily="2" charset="0"/>
              <a:ea typeface="Roboto Regular" panose="02000000000000000000" pitchFamily="2" charset="0"/>
            </a:endParaRPr>
          </a:p>
          <a:p>
            <a:pPr algn="ctr"/>
            <a:r>
              <a:rPr lang="nl-NL" sz="1000" dirty="0" smtClean="0">
                <a:solidFill>
                  <a:schemeClr val="bg1"/>
                </a:solidFill>
                <a:latin typeface="Roboto Regular" panose="02000000000000000000" pitchFamily="2" charset="0"/>
                <a:ea typeface="Roboto Regular" panose="02000000000000000000" pitchFamily="2" charset="0"/>
              </a:rPr>
              <a:t>Back-end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5" name="Rectangle 4"/>
          <p:cNvSpPr/>
          <p:nvPr/>
        </p:nvSpPr>
        <p:spPr bwMode="auto">
          <a:xfrm>
            <a:off x="817983"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Services</a:t>
            </a:r>
          </a:p>
          <a:p>
            <a:pPr algn="ctr"/>
            <a:r>
              <a:rPr lang="nl-NL" sz="1000" dirty="0" smtClean="0">
                <a:latin typeface="Roboto Regular" panose="02000000000000000000" pitchFamily="2" charset="0"/>
                <a:ea typeface="Roboto Regular" panose="02000000000000000000" pitchFamily="2" charset="0"/>
              </a:rPr>
              <a:t>Integration</a:t>
            </a:r>
            <a:endParaRPr lang="en-US" sz="1000" dirty="0">
              <a:latin typeface="Roboto Regular" panose="02000000000000000000" pitchFamily="2" charset="0"/>
              <a:ea typeface="Roboto Regular" panose="02000000000000000000" pitchFamily="2" charset="0"/>
            </a:endParaRPr>
          </a:p>
        </p:txBody>
      </p:sp>
      <p:sp>
        <p:nvSpPr>
          <p:cNvPr id="6" name="Rectangle 4"/>
          <p:cNvSpPr/>
          <p:nvPr/>
        </p:nvSpPr>
        <p:spPr bwMode="auto">
          <a:xfrm>
            <a:off x="2017636"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Content</a:t>
            </a:r>
          </a:p>
          <a:p>
            <a:pPr algn="ctr"/>
            <a:r>
              <a:rPr lang="nl-NL" sz="1000" dirty="0">
                <a:latin typeface="Roboto Regular" panose="02000000000000000000" pitchFamily="2" charset="0"/>
                <a:ea typeface="Roboto Regular" panose="02000000000000000000" pitchFamily="2" charset="0"/>
              </a:rPr>
              <a:t>Services</a:t>
            </a:r>
            <a:endParaRPr lang="en-US" sz="1000" dirty="0">
              <a:latin typeface="Roboto Regular" panose="02000000000000000000" pitchFamily="2" charset="0"/>
              <a:ea typeface="Roboto Regular" panose="02000000000000000000" pitchFamily="2" charset="0"/>
            </a:endParaRPr>
          </a:p>
        </p:txBody>
      </p:sp>
      <p:sp>
        <p:nvSpPr>
          <p:cNvPr id="7" name="Rectangle 4"/>
          <p:cNvSpPr/>
          <p:nvPr/>
        </p:nvSpPr>
        <p:spPr bwMode="auto">
          <a:xfrm>
            <a:off x="3217289"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Advanced</a:t>
            </a:r>
          </a:p>
          <a:p>
            <a:pPr algn="ctr"/>
            <a:r>
              <a:rPr lang="nl-NL" sz="1000" dirty="0" smtClean="0">
                <a:latin typeface="Roboto Regular" panose="02000000000000000000" pitchFamily="2" charset="0"/>
                <a:ea typeface="Roboto Regular" panose="02000000000000000000" pitchFamily="2" charset="0"/>
              </a:rPr>
              <a:t>Security</a:t>
            </a:r>
            <a:endParaRPr lang="en-US" sz="1000" dirty="0">
              <a:latin typeface="Roboto Regular" panose="02000000000000000000" pitchFamily="2" charset="0"/>
              <a:ea typeface="Roboto Regular" panose="02000000000000000000" pitchFamily="2" charset="0"/>
            </a:endParaRPr>
          </a:p>
        </p:txBody>
      </p:sp>
      <p:sp>
        <p:nvSpPr>
          <p:cNvPr id="8" name="Rectangle 4"/>
          <p:cNvSpPr/>
          <p:nvPr/>
        </p:nvSpPr>
        <p:spPr bwMode="auto">
          <a:xfrm>
            <a:off x="1378685"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Targeting</a:t>
            </a:r>
            <a:endParaRPr lang="en-US" sz="1000" dirty="0">
              <a:latin typeface="Roboto Regular" panose="02000000000000000000" pitchFamily="2" charset="0"/>
              <a:ea typeface="Roboto Regular" panose="02000000000000000000" pitchFamily="2" charset="0"/>
            </a:endParaRPr>
          </a:p>
        </p:txBody>
      </p:sp>
      <p:sp>
        <p:nvSpPr>
          <p:cNvPr id="9" name="Rectangle 4"/>
          <p:cNvSpPr/>
          <p:nvPr/>
        </p:nvSpPr>
        <p:spPr bwMode="auto">
          <a:xfrm>
            <a:off x="2691630"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Publishing</a:t>
            </a:r>
            <a:endParaRPr lang="en-US" sz="1000" dirty="0">
              <a:latin typeface="Roboto Regular" panose="02000000000000000000" pitchFamily="2" charset="0"/>
              <a:ea typeface="Roboto Regular" panose="02000000000000000000" pitchFamily="2" charset="0"/>
            </a:endParaRPr>
          </a:p>
        </p:txBody>
      </p:sp>
      <p:sp>
        <p:nvSpPr>
          <p:cNvPr id="10" name="Rectangle 4"/>
          <p:cNvSpPr/>
          <p:nvPr/>
        </p:nvSpPr>
        <p:spPr bwMode="auto">
          <a:xfrm>
            <a:off x="1020086"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Essentials</a:t>
            </a:r>
            <a:endParaRPr lang="en-US" sz="1000" dirty="0">
              <a:latin typeface="Roboto Regular" panose="02000000000000000000" pitchFamily="2" charset="0"/>
              <a:ea typeface="Roboto Regular" panose="02000000000000000000" pitchFamily="2" charset="0"/>
            </a:endParaRPr>
          </a:p>
        </p:txBody>
      </p:sp>
      <p:sp>
        <p:nvSpPr>
          <p:cNvPr id="11" name="Rectangle 4"/>
          <p:cNvSpPr/>
          <p:nvPr/>
        </p:nvSpPr>
        <p:spPr bwMode="auto">
          <a:xfrm>
            <a:off x="2900135"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Technologies</a:t>
            </a:r>
            <a:endParaRPr lang="en-US" sz="1000" dirty="0">
              <a:latin typeface="Roboto Regular" panose="02000000000000000000" pitchFamily="2" charset="0"/>
              <a:ea typeface="Roboto Regular" panose="02000000000000000000" pitchFamily="2" charset="0"/>
            </a:endParaRPr>
          </a:p>
        </p:txBody>
      </p:sp>
      <p:sp>
        <p:nvSpPr>
          <p:cNvPr id="12" name="Rectangle 4"/>
          <p:cNvSpPr/>
          <p:nvPr/>
        </p:nvSpPr>
        <p:spPr bwMode="auto">
          <a:xfrm>
            <a:off x="4780184"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Tools</a:t>
            </a:r>
            <a:endParaRPr lang="en-US" sz="1000" dirty="0">
              <a:latin typeface="Roboto Regular" panose="02000000000000000000" pitchFamily="2" charset="0"/>
              <a:ea typeface="Roboto Regular" panose="02000000000000000000" pitchFamily="2" charset="0"/>
            </a:endParaRPr>
          </a:p>
        </p:txBody>
      </p:sp>
      <p:sp>
        <p:nvSpPr>
          <p:cNvPr id="13" name="Rectangle 4"/>
          <p:cNvSpPr/>
          <p:nvPr/>
        </p:nvSpPr>
        <p:spPr bwMode="auto">
          <a:xfrm>
            <a:off x="6660232"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APIs</a:t>
            </a:r>
            <a:endParaRPr lang="en-US" sz="1000" dirty="0">
              <a:latin typeface="Roboto Regular" panose="02000000000000000000" pitchFamily="2" charset="0"/>
              <a:ea typeface="Roboto Regular" panose="02000000000000000000" pitchFamily="2" charset="0"/>
            </a:endParaRPr>
          </a:p>
        </p:txBody>
      </p:sp>
      <p:sp>
        <p:nvSpPr>
          <p:cNvPr id="15" name="Rectangle 4"/>
          <p:cNvSpPr/>
          <p:nvPr/>
        </p:nvSpPr>
        <p:spPr bwMode="auto">
          <a:xfrm>
            <a:off x="5117060" y="2796290"/>
            <a:ext cx="1411200"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Widget</a:t>
            </a:r>
          </a:p>
          <a:p>
            <a:pPr algn="ctr"/>
            <a:r>
              <a:rPr lang="nl-NL" sz="1000" dirty="0" smtClean="0">
                <a:latin typeface="Roboto Regular" panose="02000000000000000000" pitchFamily="2" charset="0"/>
                <a:ea typeface="Roboto Regular" panose="02000000000000000000" pitchFamily="2" charset="0"/>
              </a:rPr>
              <a:t>Development</a:t>
            </a:r>
            <a:endParaRPr lang="en-US" sz="1000" dirty="0">
              <a:latin typeface="Roboto Regular" panose="02000000000000000000" pitchFamily="2" charset="0"/>
              <a:ea typeface="Roboto Regular" panose="02000000000000000000" pitchFamily="2" charset="0"/>
            </a:endParaRPr>
          </a:p>
        </p:txBody>
      </p:sp>
      <p:sp>
        <p:nvSpPr>
          <p:cNvPr id="16" name="Rectangle 4"/>
          <p:cNvSpPr/>
          <p:nvPr/>
        </p:nvSpPr>
        <p:spPr bwMode="auto">
          <a:xfrm>
            <a:off x="6758601" y="2796290"/>
            <a:ext cx="1411200"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rgbClr val="C000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solidFill>
                  <a:schemeClr val="bg1"/>
                </a:solidFill>
                <a:latin typeface="Roboto Regular" panose="02000000000000000000" pitchFamily="2" charset="0"/>
                <a:ea typeface="Roboto Regular" panose="02000000000000000000" pitchFamily="2" charset="0"/>
              </a:rPr>
              <a:t>Widget Extras</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18" name="Rectangle 4"/>
          <p:cNvSpPr/>
          <p:nvPr/>
        </p:nvSpPr>
        <p:spPr bwMode="auto">
          <a:xfrm>
            <a:off x="5937830" y="3588378"/>
            <a:ext cx="1411200"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Container</a:t>
            </a:r>
          </a:p>
          <a:p>
            <a:pPr algn="ctr"/>
            <a:r>
              <a:rPr lang="nl-NL" sz="1000" dirty="0" smtClean="0">
                <a:latin typeface="Roboto Regular" panose="02000000000000000000" pitchFamily="2" charset="0"/>
                <a:ea typeface="Roboto Regular" panose="02000000000000000000" pitchFamily="2" charset="0"/>
              </a:rPr>
              <a:t>Development</a:t>
            </a:r>
            <a:endParaRPr lang="en-US" sz="1000" dirty="0">
              <a:latin typeface="Roboto Regular" panose="02000000000000000000" pitchFamily="2" charset="0"/>
              <a:ea typeface="Roboto Regular" panose="02000000000000000000" pitchFamily="2" charset="0"/>
            </a:endParaRPr>
          </a:p>
        </p:txBody>
      </p:sp>
      <p:sp>
        <p:nvSpPr>
          <p:cNvPr id="26" name="Rectangle 25"/>
          <p:cNvSpPr/>
          <p:nvPr/>
        </p:nvSpPr>
        <p:spPr bwMode="auto">
          <a:xfrm>
            <a:off x="651268" y="1544824"/>
            <a:ext cx="7821219" cy="516024"/>
          </a:xfrm>
          <a:custGeom>
            <a:avLst/>
            <a:gdLst>
              <a:gd name="connsiteX0" fmla="*/ 0 w 7523875"/>
              <a:gd name="connsiteY0" fmla="*/ 0 h 432048"/>
              <a:gd name="connsiteX1" fmla="*/ 7523875 w 7523875"/>
              <a:gd name="connsiteY1" fmla="*/ 0 h 432048"/>
              <a:gd name="connsiteX2" fmla="*/ 7523875 w 7523875"/>
              <a:gd name="connsiteY2" fmla="*/ 432048 h 432048"/>
              <a:gd name="connsiteX3" fmla="*/ 0 w 7523875"/>
              <a:gd name="connsiteY3" fmla="*/ 432048 h 432048"/>
              <a:gd name="connsiteX4" fmla="*/ 0 w 7523875"/>
              <a:gd name="connsiteY4" fmla="*/ 0 h 432048"/>
              <a:gd name="connsiteX0" fmla="*/ 0 w 7607850"/>
              <a:gd name="connsiteY0" fmla="*/ 83976 h 516024"/>
              <a:gd name="connsiteX1" fmla="*/ 7607850 w 7607850"/>
              <a:gd name="connsiteY1" fmla="*/ 0 h 516024"/>
              <a:gd name="connsiteX2" fmla="*/ 7523875 w 7607850"/>
              <a:gd name="connsiteY2" fmla="*/ 516024 h 516024"/>
              <a:gd name="connsiteX3" fmla="*/ 0 w 7607850"/>
              <a:gd name="connsiteY3" fmla="*/ 516024 h 516024"/>
              <a:gd name="connsiteX4" fmla="*/ 0 w 7607850"/>
              <a:gd name="connsiteY4" fmla="*/ 83976 h 51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850" h="516024">
                <a:moveTo>
                  <a:pt x="0" y="83976"/>
                </a:moveTo>
                <a:lnTo>
                  <a:pt x="7607850" y="0"/>
                </a:lnTo>
                <a:lnTo>
                  <a:pt x="7523875" y="516024"/>
                </a:lnTo>
                <a:lnTo>
                  <a:pt x="0" y="516024"/>
                </a:lnTo>
                <a:lnTo>
                  <a:pt x="0" y="83976"/>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Group Workshop</a:t>
            </a:r>
            <a:endParaRPr lang="en-US" sz="1000" dirty="0">
              <a:latin typeface="Roboto Regular" panose="02000000000000000000" pitchFamily="2" charset="0"/>
              <a:ea typeface="Roboto Regular" panose="02000000000000000000" pitchFamily="2" charset="0"/>
            </a:endParaRPr>
          </a:p>
        </p:txBody>
      </p:sp>
    </p:spTree>
    <p:extLst>
      <p:ext uri="{BB962C8B-B14F-4D97-AF65-F5344CB8AC3E}">
        <p14:creationId xmlns:p14="http://schemas.microsoft.com/office/powerpoint/2010/main" val="512048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Objectives</a:t>
            </a:r>
            <a:endParaRPr lang="en-GB"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3</a:t>
            </a:fld>
            <a:endParaRPr lang="en-US" dirty="0"/>
          </a:p>
        </p:txBody>
      </p:sp>
      <p:sp>
        <p:nvSpPr>
          <p:cNvPr id="5" name="Text Placeholder 4"/>
          <p:cNvSpPr>
            <a:spLocks noGrp="1"/>
          </p:cNvSpPr>
          <p:nvPr>
            <p:ph type="body" sz="quarter" idx="14"/>
          </p:nvPr>
        </p:nvSpPr>
        <p:spPr/>
        <p:txBody>
          <a:bodyPr/>
          <a:lstStyle/>
          <a:p>
            <a:r>
              <a:rPr lang="en-US" dirty="0" smtClean="0"/>
              <a:t>Structured Content</a:t>
            </a:r>
          </a:p>
          <a:p>
            <a:pPr marL="971550" lvl="2" indent="-571500">
              <a:buFont typeface="Arial" charset="0"/>
              <a:buChar char="•"/>
            </a:pPr>
            <a:r>
              <a:rPr lang="en-US" dirty="0">
                <a:solidFill>
                  <a:schemeClr val="bg1"/>
                </a:solidFill>
                <a:latin typeface="Roboto Thin" charset="0"/>
                <a:ea typeface="Roboto Thin" charset="0"/>
                <a:cs typeface="Roboto Thin" charset="0"/>
              </a:rPr>
              <a:t>Structured Content </a:t>
            </a:r>
            <a:r>
              <a:rPr lang="en-US" dirty="0" smtClean="0">
                <a:solidFill>
                  <a:schemeClr val="bg1"/>
                </a:solidFill>
                <a:latin typeface="Roboto Thin" charset="0"/>
                <a:ea typeface="Roboto Thin" charset="0"/>
                <a:cs typeface="Roboto Thin" charset="0"/>
              </a:rPr>
              <a:t>Types</a:t>
            </a:r>
          </a:p>
          <a:p>
            <a:pPr marL="971550" lvl="2" indent="-571500">
              <a:buFont typeface="Arial" charset="0"/>
              <a:buChar char="•"/>
            </a:pPr>
            <a:r>
              <a:rPr lang="en-US" dirty="0" smtClean="0">
                <a:solidFill>
                  <a:schemeClr val="bg1"/>
                </a:solidFill>
                <a:latin typeface="Roboto Thin" charset="0"/>
                <a:ea typeface="Roboto Thin" charset="0"/>
                <a:cs typeface="Roboto Thin" charset="0"/>
              </a:rPr>
              <a:t>Structured Content Items</a:t>
            </a:r>
          </a:p>
          <a:p>
            <a:pPr marL="971550" lvl="2" indent="-571500">
              <a:buFont typeface="Arial" charset="0"/>
              <a:buChar char="•"/>
            </a:pPr>
            <a:r>
              <a:rPr lang="en-US" dirty="0" smtClean="0">
                <a:solidFill>
                  <a:schemeClr val="bg1"/>
                </a:solidFill>
                <a:latin typeface="Roboto Thin" charset="0"/>
                <a:ea typeface="Roboto Thin" charset="0"/>
                <a:cs typeface="Roboto Thin" charset="0"/>
              </a:rPr>
              <a:t>Structured Content Widget</a:t>
            </a:r>
            <a:endParaRPr lang="en-US" dirty="0">
              <a:solidFill>
                <a:schemeClr val="bg1"/>
              </a:solidFill>
              <a:latin typeface="Roboto Thin" charset="0"/>
              <a:ea typeface="Roboto Thin" charset="0"/>
              <a:cs typeface="Roboto Thin" charset="0"/>
            </a:endParaRPr>
          </a:p>
          <a:p>
            <a:r>
              <a:rPr lang="en-US" dirty="0"/>
              <a:t>ICE Templates</a:t>
            </a:r>
          </a:p>
          <a:p>
            <a:r>
              <a:rPr lang="en-US" dirty="0" smtClean="0"/>
              <a:t>Widget </a:t>
            </a:r>
            <a:r>
              <a:rPr lang="en-US" dirty="0"/>
              <a:t>Chromes</a:t>
            </a:r>
          </a:p>
        </p:txBody>
      </p:sp>
    </p:spTree>
    <p:extLst>
      <p:ext uri="{BB962C8B-B14F-4D97-AF65-F5344CB8AC3E}">
        <p14:creationId xmlns:p14="http://schemas.microsoft.com/office/powerpoint/2010/main" val="21273213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4</a:t>
            </a:fld>
            <a:endParaRPr lang="en-US" dirty="0"/>
          </a:p>
        </p:txBody>
      </p:sp>
      <p:sp>
        <p:nvSpPr>
          <p:cNvPr id="5" name="Text Placeholder 4"/>
          <p:cNvSpPr>
            <a:spLocks noGrp="1"/>
          </p:cNvSpPr>
          <p:nvPr>
            <p:ph type="body" sz="quarter" idx="11"/>
          </p:nvPr>
        </p:nvSpPr>
        <p:spPr/>
        <p:txBody>
          <a:bodyPr/>
          <a:lstStyle/>
          <a:p>
            <a:r>
              <a:rPr lang="en-US" dirty="0" smtClean="0"/>
              <a:t>Structured Content</a:t>
            </a:r>
            <a:endParaRPr lang="en-US" dirty="0"/>
          </a:p>
        </p:txBody>
      </p:sp>
      <p:sp>
        <p:nvSpPr>
          <p:cNvPr id="6" name="Text Placeholder 5"/>
          <p:cNvSpPr>
            <a:spLocks noGrp="1"/>
          </p:cNvSpPr>
          <p:nvPr>
            <p:ph type="body" sz="quarter" idx="12"/>
          </p:nvPr>
        </p:nvSpPr>
        <p:spPr/>
        <p:txBody>
          <a:bodyPr/>
          <a:lstStyle/>
          <a:p>
            <a:r>
              <a:rPr lang="en-US" dirty="0" smtClean="0"/>
              <a:t>The Basics</a:t>
            </a:r>
          </a:p>
          <a:p>
            <a:endParaRPr lang="en-US" dirty="0"/>
          </a:p>
        </p:txBody>
      </p:sp>
    </p:spTree>
    <p:extLst>
      <p:ext uri="{BB962C8B-B14F-4D97-AF65-F5344CB8AC3E}">
        <p14:creationId xmlns:p14="http://schemas.microsoft.com/office/powerpoint/2010/main" val="12407246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Overview</a:t>
            </a:r>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5</a:t>
            </a:fld>
            <a:endParaRPr lang="en-US" dirty="0"/>
          </a:p>
        </p:txBody>
      </p:sp>
      <p:sp>
        <p:nvSpPr>
          <p:cNvPr id="24" name="Rectangle 61"/>
          <p:cNvSpPr/>
          <p:nvPr/>
        </p:nvSpPr>
        <p:spPr bwMode="auto">
          <a:xfrm>
            <a:off x="289942" y="980728"/>
            <a:ext cx="8625459" cy="5579912"/>
          </a:xfrm>
          <a:custGeom>
            <a:avLst/>
            <a:gdLst>
              <a:gd name="connsiteX0" fmla="*/ 0 w 8577834"/>
              <a:gd name="connsiteY0" fmla="*/ 0 h 3567237"/>
              <a:gd name="connsiteX1" fmla="*/ 8577834 w 8577834"/>
              <a:gd name="connsiteY1" fmla="*/ 0 h 3567237"/>
              <a:gd name="connsiteX2" fmla="*/ 8577834 w 8577834"/>
              <a:gd name="connsiteY2" fmla="*/ 3567237 h 3567237"/>
              <a:gd name="connsiteX3" fmla="*/ 0 w 8577834"/>
              <a:gd name="connsiteY3" fmla="*/ 3567237 h 3567237"/>
              <a:gd name="connsiteX4" fmla="*/ 0 w 8577834"/>
              <a:gd name="connsiteY4" fmla="*/ 0 h 3567237"/>
              <a:gd name="connsiteX0" fmla="*/ 0 w 8625459"/>
              <a:gd name="connsiteY0" fmla="*/ 47625 h 3614862"/>
              <a:gd name="connsiteX1" fmla="*/ 8625459 w 8625459"/>
              <a:gd name="connsiteY1" fmla="*/ 0 h 3614862"/>
              <a:gd name="connsiteX2" fmla="*/ 8577834 w 8625459"/>
              <a:gd name="connsiteY2" fmla="*/ 3614862 h 3614862"/>
              <a:gd name="connsiteX3" fmla="*/ 0 w 8625459"/>
              <a:gd name="connsiteY3" fmla="*/ 3614862 h 3614862"/>
              <a:gd name="connsiteX4" fmla="*/ 0 w 8625459"/>
              <a:gd name="connsiteY4" fmla="*/ 47625 h 3614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5459" h="3614862">
                <a:moveTo>
                  <a:pt x="0" y="47625"/>
                </a:moveTo>
                <a:lnTo>
                  <a:pt x="8625459" y="0"/>
                </a:lnTo>
                <a:lnTo>
                  <a:pt x="8577834" y="3614862"/>
                </a:lnTo>
                <a:lnTo>
                  <a:pt x="0" y="3614862"/>
                </a:lnTo>
                <a:lnTo>
                  <a:pt x="0" y="47625"/>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5" name="Rectangle 24"/>
          <p:cNvSpPr/>
          <p:nvPr/>
        </p:nvSpPr>
        <p:spPr bwMode="auto">
          <a:xfrm>
            <a:off x="410559" y="3033136"/>
            <a:ext cx="5213304" cy="1620000"/>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6" name="Rectangle 25"/>
          <p:cNvSpPr/>
          <p:nvPr/>
        </p:nvSpPr>
        <p:spPr bwMode="auto">
          <a:xfrm>
            <a:off x="410558" y="4797152"/>
            <a:ext cx="8336601" cy="1620000"/>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7" name="Rectangle 26"/>
          <p:cNvSpPr/>
          <p:nvPr/>
        </p:nvSpPr>
        <p:spPr bwMode="auto">
          <a:xfrm>
            <a:off x="410558" y="1268760"/>
            <a:ext cx="8336601" cy="1620000"/>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8" name="Rectangle 27"/>
          <p:cNvSpPr/>
          <p:nvPr/>
        </p:nvSpPr>
        <p:spPr bwMode="auto">
          <a:xfrm>
            <a:off x="1475656" y="5055173"/>
            <a:ext cx="1474211" cy="666214"/>
          </a:xfrm>
          <a:prstGeom prst="rect">
            <a:avLst/>
          </a:prstGeom>
          <a:solidFill>
            <a:schemeClr val="accent4"/>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pt-PT" sz="1200" dirty="0" err="1">
                <a:solidFill>
                  <a:schemeClr val="bg1"/>
                </a:solidFill>
                <a:latin typeface="Roboto Light" panose="02000000000000000000" pitchFamily="2" charset="0"/>
                <a:ea typeface="Roboto Light" panose="02000000000000000000" pitchFamily="2" charset="0"/>
              </a:rPr>
              <a:t>Structured</a:t>
            </a:r>
            <a:endParaRPr lang="pt-PT" sz="1200" dirty="0">
              <a:solidFill>
                <a:schemeClr val="bg1"/>
              </a:solidFill>
              <a:latin typeface="Roboto Light" panose="02000000000000000000" pitchFamily="2" charset="0"/>
              <a:ea typeface="Roboto Light" panose="02000000000000000000" pitchFamily="2" charset="0"/>
            </a:endParaRPr>
          </a:p>
          <a:p>
            <a:pPr algn="ctr"/>
            <a:r>
              <a:rPr lang="pt-PT" sz="1200" b="1" dirty="0" err="1">
                <a:solidFill>
                  <a:schemeClr val="bg1"/>
                </a:solidFill>
                <a:latin typeface="Roboto Light" panose="02000000000000000000" pitchFamily="2" charset="0"/>
                <a:ea typeface="Roboto Light" panose="02000000000000000000" pitchFamily="2" charset="0"/>
              </a:rPr>
              <a:t>Content</a:t>
            </a:r>
            <a:endParaRPr lang="pt-PT" sz="1200" b="1" dirty="0">
              <a:solidFill>
                <a:schemeClr val="bg1"/>
              </a:solidFill>
              <a:latin typeface="Roboto Light" panose="02000000000000000000" pitchFamily="2" charset="0"/>
              <a:ea typeface="Roboto Light" panose="02000000000000000000" pitchFamily="2" charset="0"/>
            </a:endParaRPr>
          </a:p>
          <a:p>
            <a:pPr algn="ctr"/>
            <a:r>
              <a:rPr lang="pt-PT" sz="1200" b="1" dirty="0" err="1" smtClean="0">
                <a:solidFill>
                  <a:schemeClr val="bg1"/>
                </a:solidFill>
                <a:latin typeface="Roboto Light" panose="02000000000000000000" pitchFamily="2" charset="0"/>
                <a:ea typeface="Roboto Light" panose="02000000000000000000" pitchFamily="2" charset="0"/>
              </a:rPr>
              <a:t>Widget</a:t>
            </a:r>
            <a:endParaRPr lang="en-US" sz="1200" b="1" dirty="0">
              <a:solidFill>
                <a:schemeClr val="bg1"/>
              </a:solidFill>
              <a:latin typeface="Roboto Light"/>
            </a:endParaRPr>
          </a:p>
        </p:txBody>
      </p:sp>
      <p:sp>
        <p:nvSpPr>
          <p:cNvPr id="29" name="Rectangle 9"/>
          <p:cNvSpPr/>
          <p:nvPr/>
        </p:nvSpPr>
        <p:spPr bwMode="auto">
          <a:xfrm>
            <a:off x="1496432" y="3356992"/>
            <a:ext cx="1525443" cy="696954"/>
          </a:xfrm>
          <a:custGeom>
            <a:avLst/>
            <a:gdLst>
              <a:gd name="connsiteX0" fmla="*/ 0 w 1512168"/>
              <a:gd name="connsiteY0" fmla="*/ 0 h 683368"/>
              <a:gd name="connsiteX1" fmla="*/ 1512168 w 1512168"/>
              <a:gd name="connsiteY1" fmla="*/ 0 h 683368"/>
              <a:gd name="connsiteX2" fmla="*/ 1512168 w 1512168"/>
              <a:gd name="connsiteY2" fmla="*/ 683368 h 683368"/>
              <a:gd name="connsiteX3" fmla="*/ 0 w 1512168"/>
              <a:gd name="connsiteY3" fmla="*/ 683368 h 683368"/>
              <a:gd name="connsiteX4" fmla="*/ 0 w 1512168"/>
              <a:gd name="connsiteY4" fmla="*/ 0 h 683368"/>
              <a:gd name="connsiteX0" fmla="*/ 0 w 1564720"/>
              <a:gd name="connsiteY0" fmla="*/ 0 h 714899"/>
              <a:gd name="connsiteX1" fmla="*/ 1512168 w 1564720"/>
              <a:gd name="connsiteY1" fmla="*/ 0 h 714899"/>
              <a:gd name="connsiteX2" fmla="*/ 1564720 w 1564720"/>
              <a:gd name="connsiteY2" fmla="*/ 714899 h 714899"/>
              <a:gd name="connsiteX3" fmla="*/ 0 w 1564720"/>
              <a:gd name="connsiteY3" fmla="*/ 683368 h 714899"/>
              <a:gd name="connsiteX4" fmla="*/ 0 w 1564720"/>
              <a:gd name="connsiteY4" fmla="*/ 0 h 714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720" h="714899">
                <a:moveTo>
                  <a:pt x="0" y="0"/>
                </a:moveTo>
                <a:lnTo>
                  <a:pt x="1512168" y="0"/>
                </a:lnTo>
                <a:lnTo>
                  <a:pt x="1564720" y="714899"/>
                </a:lnTo>
                <a:lnTo>
                  <a:pt x="0" y="683368"/>
                </a:lnTo>
                <a:lnTo>
                  <a:pt x="0" y="0"/>
                </a:lnTo>
                <a:close/>
              </a:path>
            </a:pathLst>
          </a:custGeom>
          <a:solidFill>
            <a:schemeClr val="accent4"/>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pt-PT" sz="1200" dirty="0" err="1">
                <a:solidFill>
                  <a:schemeClr val="bg1"/>
                </a:solidFill>
                <a:latin typeface="Roboto Light" panose="02000000000000000000" pitchFamily="2" charset="0"/>
                <a:ea typeface="Roboto Light" panose="02000000000000000000" pitchFamily="2" charset="0"/>
              </a:rPr>
              <a:t>Structured</a:t>
            </a:r>
            <a:endParaRPr lang="pt-PT" sz="1200" dirty="0">
              <a:solidFill>
                <a:schemeClr val="bg1"/>
              </a:solidFill>
              <a:latin typeface="Roboto Light" panose="02000000000000000000" pitchFamily="2" charset="0"/>
              <a:ea typeface="Roboto Light" panose="02000000000000000000" pitchFamily="2" charset="0"/>
            </a:endParaRPr>
          </a:p>
          <a:p>
            <a:pPr algn="ctr"/>
            <a:r>
              <a:rPr lang="pt-PT" sz="1200" b="1" dirty="0" err="1">
                <a:solidFill>
                  <a:schemeClr val="bg1"/>
                </a:solidFill>
                <a:latin typeface="Roboto Light" panose="02000000000000000000" pitchFamily="2" charset="0"/>
                <a:ea typeface="Roboto Light" panose="02000000000000000000" pitchFamily="2" charset="0"/>
              </a:rPr>
              <a:t>Content</a:t>
            </a:r>
            <a:endParaRPr lang="pt-PT" sz="1200" b="1" dirty="0">
              <a:solidFill>
                <a:schemeClr val="bg1"/>
              </a:solidFill>
              <a:latin typeface="Roboto Light" panose="02000000000000000000" pitchFamily="2" charset="0"/>
              <a:ea typeface="Roboto Light" panose="02000000000000000000" pitchFamily="2" charset="0"/>
            </a:endParaRPr>
          </a:p>
          <a:p>
            <a:pPr algn="ctr"/>
            <a:r>
              <a:rPr lang="pt-PT" sz="1200" b="1" dirty="0" err="1" smtClean="0">
                <a:solidFill>
                  <a:schemeClr val="bg1"/>
                </a:solidFill>
                <a:latin typeface="Roboto Light" panose="02000000000000000000" pitchFamily="2" charset="0"/>
                <a:ea typeface="Roboto Light" panose="02000000000000000000" pitchFamily="2" charset="0"/>
              </a:rPr>
              <a:t>Widget</a:t>
            </a:r>
            <a:endParaRPr lang="en-US" sz="1200" b="1" dirty="0">
              <a:solidFill>
                <a:schemeClr val="bg1"/>
              </a:solidFill>
              <a:latin typeface="Roboto Light"/>
            </a:endParaRPr>
          </a:p>
        </p:txBody>
      </p:sp>
      <p:sp>
        <p:nvSpPr>
          <p:cNvPr id="30" name="Rectangle 10"/>
          <p:cNvSpPr/>
          <p:nvPr/>
        </p:nvSpPr>
        <p:spPr bwMode="auto">
          <a:xfrm>
            <a:off x="1509707" y="1628800"/>
            <a:ext cx="1474211" cy="666214"/>
          </a:xfrm>
          <a:custGeom>
            <a:avLst/>
            <a:gdLst>
              <a:gd name="connsiteX0" fmla="*/ 0 w 1512168"/>
              <a:gd name="connsiteY0" fmla="*/ 0 h 683368"/>
              <a:gd name="connsiteX1" fmla="*/ 1512168 w 1512168"/>
              <a:gd name="connsiteY1" fmla="*/ 0 h 683368"/>
              <a:gd name="connsiteX2" fmla="*/ 1512168 w 1512168"/>
              <a:gd name="connsiteY2" fmla="*/ 683368 h 683368"/>
              <a:gd name="connsiteX3" fmla="*/ 0 w 1512168"/>
              <a:gd name="connsiteY3" fmla="*/ 683368 h 683368"/>
              <a:gd name="connsiteX4" fmla="*/ 0 w 1512168"/>
              <a:gd name="connsiteY4" fmla="*/ 0 h 683368"/>
              <a:gd name="connsiteX0" fmla="*/ 0 w 1512168"/>
              <a:gd name="connsiteY0" fmla="*/ 0 h 683368"/>
              <a:gd name="connsiteX1" fmla="*/ 1438596 w 1512168"/>
              <a:gd name="connsiteY1" fmla="*/ 63062 h 683368"/>
              <a:gd name="connsiteX2" fmla="*/ 1512168 w 1512168"/>
              <a:gd name="connsiteY2" fmla="*/ 683368 h 683368"/>
              <a:gd name="connsiteX3" fmla="*/ 0 w 1512168"/>
              <a:gd name="connsiteY3" fmla="*/ 683368 h 683368"/>
              <a:gd name="connsiteX4" fmla="*/ 0 w 1512168"/>
              <a:gd name="connsiteY4" fmla="*/ 0 h 683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168" h="683368">
                <a:moveTo>
                  <a:pt x="0" y="0"/>
                </a:moveTo>
                <a:lnTo>
                  <a:pt x="1438596" y="63062"/>
                </a:lnTo>
                <a:lnTo>
                  <a:pt x="1512168" y="683368"/>
                </a:lnTo>
                <a:lnTo>
                  <a:pt x="0" y="683368"/>
                </a:lnTo>
                <a:lnTo>
                  <a:pt x="0" y="0"/>
                </a:lnTo>
                <a:close/>
              </a:path>
            </a:pathLst>
          </a:custGeom>
          <a:solidFill>
            <a:srgbClr val="71962D"/>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pt-PT" sz="1200" dirty="0" err="1" smtClean="0">
                <a:solidFill>
                  <a:schemeClr val="bg1"/>
                </a:solidFill>
                <a:latin typeface="Roboto Light" panose="02000000000000000000" pitchFamily="2" charset="0"/>
                <a:ea typeface="Roboto Light" panose="02000000000000000000" pitchFamily="2" charset="0"/>
              </a:rPr>
              <a:t>Structured</a:t>
            </a:r>
            <a:endParaRPr lang="pt-PT" sz="1200" dirty="0" smtClean="0">
              <a:solidFill>
                <a:schemeClr val="bg1"/>
              </a:solidFill>
              <a:latin typeface="Roboto Light" panose="02000000000000000000" pitchFamily="2" charset="0"/>
              <a:ea typeface="Roboto Light" panose="02000000000000000000" pitchFamily="2" charset="0"/>
            </a:endParaRPr>
          </a:p>
          <a:p>
            <a:pPr algn="ctr"/>
            <a:r>
              <a:rPr lang="pt-PT" sz="1200" b="1" dirty="0" err="1" smtClean="0">
                <a:solidFill>
                  <a:schemeClr val="bg1"/>
                </a:solidFill>
                <a:latin typeface="Roboto Light" panose="02000000000000000000" pitchFamily="2" charset="0"/>
                <a:ea typeface="Roboto Light" panose="02000000000000000000" pitchFamily="2" charset="0"/>
              </a:rPr>
              <a:t>Content</a:t>
            </a:r>
            <a:endParaRPr lang="pt-PT" sz="1200" b="1" dirty="0" smtClean="0">
              <a:solidFill>
                <a:schemeClr val="bg1"/>
              </a:solidFill>
              <a:latin typeface="Roboto Light" panose="02000000000000000000" pitchFamily="2" charset="0"/>
              <a:ea typeface="Roboto Light" panose="02000000000000000000" pitchFamily="2" charset="0"/>
            </a:endParaRPr>
          </a:p>
          <a:p>
            <a:pPr algn="ctr"/>
            <a:r>
              <a:rPr lang="pt-PT" sz="1200" b="1" dirty="0" err="1" smtClean="0">
                <a:solidFill>
                  <a:schemeClr val="bg1"/>
                </a:solidFill>
                <a:latin typeface="Roboto Light" panose="02000000000000000000" pitchFamily="2" charset="0"/>
                <a:ea typeface="Roboto Light" panose="02000000000000000000" pitchFamily="2" charset="0"/>
              </a:rPr>
              <a:t>Widget</a:t>
            </a:r>
            <a:endParaRPr lang="en-US" sz="1200" b="1" dirty="0">
              <a:solidFill>
                <a:schemeClr val="bg1"/>
              </a:solidFill>
              <a:latin typeface="Roboto Light"/>
            </a:endParaRPr>
          </a:p>
        </p:txBody>
      </p:sp>
      <p:sp>
        <p:nvSpPr>
          <p:cNvPr id="31" name="TextBox 30"/>
          <p:cNvSpPr txBox="1"/>
          <p:nvPr/>
        </p:nvSpPr>
        <p:spPr>
          <a:xfrm>
            <a:off x="467544" y="3227133"/>
            <a:ext cx="772206" cy="461665"/>
          </a:xfrm>
          <a:prstGeom prst="rect">
            <a:avLst/>
          </a:prstGeom>
          <a:noFill/>
        </p:spPr>
        <p:txBody>
          <a:bodyPr wrap="square" rtlCol="0">
            <a:spAutoFit/>
          </a:bodyPr>
          <a:lstStyle/>
          <a:p>
            <a:r>
              <a:rPr lang="en-US" sz="1200" dirty="0" smtClean="0">
                <a:solidFill>
                  <a:schemeClr val="tx2">
                    <a:lumMod val="75000"/>
                    <a:lumOff val="25000"/>
                  </a:schemeClr>
                </a:solidFill>
                <a:latin typeface="Roboto Light"/>
                <a:cs typeface="Roboto Light"/>
              </a:rPr>
              <a:t>Portal Catalog</a:t>
            </a:r>
          </a:p>
        </p:txBody>
      </p:sp>
      <p:sp>
        <p:nvSpPr>
          <p:cNvPr id="32" name="TextBox 31"/>
          <p:cNvSpPr txBox="1"/>
          <p:nvPr/>
        </p:nvSpPr>
        <p:spPr>
          <a:xfrm>
            <a:off x="477790" y="1558472"/>
            <a:ext cx="772206" cy="461665"/>
          </a:xfrm>
          <a:prstGeom prst="rect">
            <a:avLst/>
          </a:prstGeom>
          <a:noFill/>
        </p:spPr>
        <p:txBody>
          <a:bodyPr wrap="square" rtlCol="0">
            <a:spAutoFit/>
          </a:bodyPr>
          <a:lstStyle/>
          <a:p>
            <a:r>
              <a:rPr lang="en-US" sz="1200" dirty="0" smtClean="0">
                <a:solidFill>
                  <a:schemeClr val="tx2">
                    <a:lumMod val="75000"/>
                    <a:lumOff val="25000"/>
                  </a:schemeClr>
                </a:solidFill>
                <a:latin typeface="Roboto Light"/>
                <a:cs typeface="Roboto Light"/>
              </a:rPr>
              <a:t>Page Instance</a:t>
            </a:r>
          </a:p>
        </p:txBody>
      </p:sp>
      <p:sp>
        <p:nvSpPr>
          <p:cNvPr id="34" name="TextBox 33"/>
          <p:cNvSpPr txBox="1"/>
          <p:nvPr/>
        </p:nvSpPr>
        <p:spPr>
          <a:xfrm>
            <a:off x="467544" y="4983559"/>
            <a:ext cx="772206" cy="461665"/>
          </a:xfrm>
          <a:prstGeom prst="rect">
            <a:avLst/>
          </a:prstGeom>
          <a:noFill/>
        </p:spPr>
        <p:txBody>
          <a:bodyPr wrap="square" rtlCol="0">
            <a:spAutoFit/>
          </a:bodyPr>
          <a:lstStyle/>
          <a:p>
            <a:r>
              <a:rPr lang="en-US" sz="1200" dirty="0" smtClean="0">
                <a:solidFill>
                  <a:schemeClr val="tx2">
                    <a:lumMod val="75000"/>
                    <a:lumOff val="25000"/>
                  </a:schemeClr>
                </a:solidFill>
                <a:latin typeface="Roboto Light"/>
                <a:cs typeface="Roboto Light"/>
              </a:rPr>
              <a:t>Server Catalog</a:t>
            </a:r>
          </a:p>
        </p:txBody>
      </p:sp>
      <p:cxnSp>
        <p:nvCxnSpPr>
          <p:cNvPr id="36" name="Straight Arrow Connector 35"/>
          <p:cNvCxnSpPr/>
          <p:nvPr/>
        </p:nvCxnSpPr>
        <p:spPr>
          <a:xfrm flipH="1" flipV="1">
            <a:off x="2243141" y="2401116"/>
            <a:ext cx="3671" cy="955876"/>
          </a:xfrm>
          <a:prstGeom prst="straightConnector1">
            <a:avLst/>
          </a:prstGeom>
          <a:ln>
            <a:solidFill>
              <a:schemeClr val="tx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38" name="Isosceles Triangle 60"/>
          <p:cNvSpPr/>
          <p:nvPr/>
        </p:nvSpPr>
        <p:spPr bwMode="auto">
          <a:xfrm>
            <a:off x="2192764" y="2314084"/>
            <a:ext cx="100754" cy="87032"/>
          </a:xfrm>
          <a:prstGeom prst="triangle">
            <a:avLst/>
          </a:prstGeom>
          <a:noFill/>
          <a:ln w="25400" cap="flat" cmpd="sng" algn="ctr">
            <a:solidFill>
              <a:schemeClr val="tx2">
                <a:lumMod val="90000"/>
                <a:lumOff val="10000"/>
              </a:schemeClr>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40" name="Rectangle 39"/>
          <p:cNvSpPr/>
          <p:nvPr/>
        </p:nvSpPr>
        <p:spPr bwMode="auto">
          <a:xfrm>
            <a:off x="5796136" y="3033136"/>
            <a:ext cx="2946992" cy="1620000"/>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41" name="TextBox 40"/>
          <p:cNvSpPr txBox="1"/>
          <p:nvPr/>
        </p:nvSpPr>
        <p:spPr>
          <a:xfrm>
            <a:off x="5888026" y="3212976"/>
            <a:ext cx="772206" cy="461665"/>
          </a:xfrm>
          <a:prstGeom prst="rect">
            <a:avLst/>
          </a:prstGeom>
          <a:noFill/>
        </p:spPr>
        <p:txBody>
          <a:bodyPr wrap="square" rtlCol="0">
            <a:spAutoFit/>
          </a:bodyPr>
          <a:lstStyle/>
          <a:p>
            <a:r>
              <a:rPr lang="en-US" sz="1200" dirty="0" smtClean="0">
                <a:solidFill>
                  <a:schemeClr val="tx2">
                    <a:lumMod val="75000"/>
                    <a:lumOff val="25000"/>
                  </a:schemeClr>
                </a:solidFill>
                <a:latin typeface="Roboto Light"/>
                <a:cs typeface="Roboto Light"/>
              </a:rPr>
              <a:t>Portal Content</a:t>
            </a:r>
          </a:p>
        </p:txBody>
      </p:sp>
      <p:sp>
        <p:nvSpPr>
          <p:cNvPr id="42" name="Rectangle 7"/>
          <p:cNvSpPr/>
          <p:nvPr/>
        </p:nvSpPr>
        <p:spPr bwMode="auto">
          <a:xfrm>
            <a:off x="7020272" y="3362837"/>
            <a:ext cx="1512311" cy="68526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512311"/>
              <a:gd name="connsiteY0" fmla="*/ 0 h 685264"/>
              <a:gd name="connsiteX1" fmla="*/ 1512311 w 1512311"/>
              <a:gd name="connsiteY1" fmla="*/ 19050 h 685264"/>
              <a:gd name="connsiteX2" fmla="*/ 1512311 w 1512311"/>
              <a:gd name="connsiteY2" fmla="*/ 685264 h 685264"/>
              <a:gd name="connsiteX3" fmla="*/ 38100 w 1512311"/>
              <a:gd name="connsiteY3" fmla="*/ 685264 h 685264"/>
              <a:gd name="connsiteX4" fmla="*/ 0 w 1512311"/>
              <a:gd name="connsiteY4" fmla="*/ 0 h 68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311" h="685264">
                <a:moveTo>
                  <a:pt x="0" y="0"/>
                </a:moveTo>
                <a:lnTo>
                  <a:pt x="1512311" y="19050"/>
                </a:lnTo>
                <a:lnTo>
                  <a:pt x="1512311" y="685264"/>
                </a:lnTo>
                <a:lnTo>
                  <a:pt x="38100" y="685264"/>
                </a:lnTo>
                <a:lnTo>
                  <a:pt x="0" y="0"/>
                </a:lnTo>
                <a:close/>
              </a:path>
            </a:pathLst>
          </a:custGeom>
          <a:solidFill>
            <a:schemeClr val="accent4">
              <a:lumMod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pt-PT" sz="1200" dirty="0" err="1" smtClean="0">
                <a:solidFill>
                  <a:schemeClr val="bg1"/>
                </a:solidFill>
                <a:latin typeface="Roboto Light"/>
              </a:rPr>
              <a:t>Structured</a:t>
            </a:r>
            <a:endParaRPr lang="pt-PT" sz="1200" dirty="0" smtClean="0">
              <a:solidFill>
                <a:schemeClr val="bg1"/>
              </a:solidFill>
              <a:latin typeface="Roboto Light"/>
            </a:endParaRPr>
          </a:p>
          <a:p>
            <a:pPr algn="ctr"/>
            <a:r>
              <a:rPr lang="pt-PT" sz="1200" dirty="0" err="1" smtClean="0">
                <a:solidFill>
                  <a:schemeClr val="bg1"/>
                </a:solidFill>
                <a:latin typeface="Roboto Light"/>
              </a:rPr>
              <a:t>Content</a:t>
            </a:r>
            <a:endParaRPr lang="pt-PT" sz="1200" dirty="0" smtClean="0">
              <a:solidFill>
                <a:schemeClr val="bg1"/>
              </a:solidFill>
              <a:latin typeface="Roboto Light"/>
            </a:endParaRPr>
          </a:p>
          <a:p>
            <a:pPr algn="ctr"/>
            <a:r>
              <a:rPr lang="pt-PT" sz="1200" dirty="0" smtClean="0">
                <a:solidFill>
                  <a:schemeClr val="bg1"/>
                </a:solidFill>
                <a:latin typeface="Roboto Light"/>
              </a:rPr>
              <a:t>Item</a:t>
            </a:r>
            <a:endParaRPr lang="en-US" sz="1200" dirty="0">
              <a:solidFill>
                <a:schemeClr val="bg1"/>
              </a:solidFill>
              <a:latin typeface="Roboto Light"/>
            </a:endParaRPr>
          </a:p>
        </p:txBody>
      </p:sp>
      <p:sp>
        <p:nvSpPr>
          <p:cNvPr id="43" name="Rectangle 9"/>
          <p:cNvSpPr/>
          <p:nvPr/>
        </p:nvSpPr>
        <p:spPr bwMode="auto">
          <a:xfrm>
            <a:off x="3694629" y="3368861"/>
            <a:ext cx="1525443" cy="696954"/>
          </a:xfrm>
          <a:custGeom>
            <a:avLst/>
            <a:gdLst>
              <a:gd name="connsiteX0" fmla="*/ 0 w 1512168"/>
              <a:gd name="connsiteY0" fmla="*/ 0 h 683368"/>
              <a:gd name="connsiteX1" fmla="*/ 1512168 w 1512168"/>
              <a:gd name="connsiteY1" fmla="*/ 0 h 683368"/>
              <a:gd name="connsiteX2" fmla="*/ 1512168 w 1512168"/>
              <a:gd name="connsiteY2" fmla="*/ 683368 h 683368"/>
              <a:gd name="connsiteX3" fmla="*/ 0 w 1512168"/>
              <a:gd name="connsiteY3" fmla="*/ 683368 h 683368"/>
              <a:gd name="connsiteX4" fmla="*/ 0 w 1512168"/>
              <a:gd name="connsiteY4" fmla="*/ 0 h 683368"/>
              <a:gd name="connsiteX0" fmla="*/ 0 w 1564720"/>
              <a:gd name="connsiteY0" fmla="*/ 0 h 714899"/>
              <a:gd name="connsiteX1" fmla="*/ 1512168 w 1564720"/>
              <a:gd name="connsiteY1" fmla="*/ 0 h 714899"/>
              <a:gd name="connsiteX2" fmla="*/ 1564720 w 1564720"/>
              <a:gd name="connsiteY2" fmla="*/ 714899 h 714899"/>
              <a:gd name="connsiteX3" fmla="*/ 0 w 1564720"/>
              <a:gd name="connsiteY3" fmla="*/ 683368 h 714899"/>
              <a:gd name="connsiteX4" fmla="*/ 0 w 1564720"/>
              <a:gd name="connsiteY4" fmla="*/ 0 h 714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720" h="714899">
                <a:moveTo>
                  <a:pt x="0" y="0"/>
                </a:moveTo>
                <a:lnTo>
                  <a:pt x="1512168" y="0"/>
                </a:lnTo>
                <a:lnTo>
                  <a:pt x="1564720" y="714899"/>
                </a:lnTo>
                <a:lnTo>
                  <a:pt x="0" y="683368"/>
                </a:lnTo>
                <a:lnTo>
                  <a:pt x="0" y="0"/>
                </a:lnTo>
                <a:close/>
              </a:path>
            </a:pathLst>
          </a:custGeom>
          <a:solidFill>
            <a:schemeClr val="accent4">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pt-PT" sz="1200" dirty="0" err="1">
                <a:solidFill>
                  <a:schemeClr val="bg1"/>
                </a:solidFill>
                <a:latin typeface="Roboto Light" panose="02000000000000000000" pitchFamily="2" charset="0"/>
                <a:ea typeface="Roboto Light" panose="02000000000000000000" pitchFamily="2" charset="0"/>
              </a:rPr>
              <a:t>Structured</a:t>
            </a:r>
            <a:endParaRPr lang="pt-PT" sz="1200" dirty="0">
              <a:solidFill>
                <a:schemeClr val="bg1"/>
              </a:solidFill>
              <a:latin typeface="Roboto Light" panose="02000000000000000000" pitchFamily="2" charset="0"/>
              <a:ea typeface="Roboto Light" panose="02000000000000000000" pitchFamily="2" charset="0"/>
            </a:endParaRPr>
          </a:p>
          <a:p>
            <a:pPr algn="ctr"/>
            <a:r>
              <a:rPr lang="pt-PT" sz="1200" b="1" dirty="0" err="1">
                <a:solidFill>
                  <a:schemeClr val="bg1"/>
                </a:solidFill>
                <a:latin typeface="Roboto Light" panose="02000000000000000000" pitchFamily="2" charset="0"/>
                <a:ea typeface="Roboto Light" panose="02000000000000000000" pitchFamily="2" charset="0"/>
              </a:rPr>
              <a:t>Content</a:t>
            </a:r>
            <a:endParaRPr lang="pt-PT" sz="1200" b="1" dirty="0">
              <a:solidFill>
                <a:schemeClr val="bg1"/>
              </a:solidFill>
              <a:latin typeface="Roboto Light" panose="02000000000000000000" pitchFamily="2" charset="0"/>
              <a:ea typeface="Roboto Light" panose="02000000000000000000" pitchFamily="2" charset="0"/>
            </a:endParaRPr>
          </a:p>
          <a:p>
            <a:pPr algn="ctr"/>
            <a:r>
              <a:rPr lang="pt-PT" sz="1200" b="1" dirty="0" err="1" smtClean="0">
                <a:solidFill>
                  <a:schemeClr val="bg1"/>
                </a:solidFill>
                <a:latin typeface="Roboto Light" panose="02000000000000000000" pitchFamily="2" charset="0"/>
                <a:ea typeface="Roboto Light" panose="02000000000000000000" pitchFamily="2" charset="0"/>
              </a:rPr>
              <a:t>Type</a:t>
            </a:r>
            <a:endParaRPr lang="en-US" sz="1200" b="1" dirty="0">
              <a:solidFill>
                <a:schemeClr val="bg1"/>
              </a:solidFill>
              <a:latin typeface="Roboto Light"/>
            </a:endParaRPr>
          </a:p>
        </p:txBody>
      </p:sp>
      <p:sp>
        <p:nvSpPr>
          <p:cNvPr id="44" name="Rectangle 10"/>
          <p:cNvSpPr/>
          <p:nvPr/>
        </p:nvSpPr>
        <p:spPr bwMode="auto">
          <a:xfrm>
            <a:off x="3707904" y="5055173"/>
            <a:ext cx="1474211" cy="666214"/>
          </a:xfrm>
          <a:custGeom>
            <a:avLst/>
            <a:gdLst>
              <a:gd name="connsiteX0" fmla="*/ 0 w 1512168"/>
              <a:gd name="connsiteY0" fmla="*/ 0 h 683368"/>
              <a:gd name="connsiteX1" fmla="*/ 1512168 w 1512168"/>
              <a:gd name="connsiteY1" fmla="*/ 0 h 683368"/>
              <a:gd name="connsiteX2" fmla="*/ 1512168 w 1512168"/>
              <a:gd name="connsiteY2" fmla="*/ 683368 h 683368"/>
              <a:gd name="connsiteX3" fmla="*/ 0 w 1512168"/>
              <a:gd name="connsiteY3" fmla="*/ 683368 h 683368"/>
              <a:gd name="connsiteX4" fmla="*/ 0 w 1512168"/>
              <a:gd name="connsiteY4" fmla="*/ 0 h 683368"/>
              <a:gd name="connsiteX0" fmla="*/ 0 w 1512168"/>
              <a:gd name="connsiteY0" fmla="*/ 0 h 683368"/>
              <a:gd name="connsiteX1" fmla="*/ 1438596 w 1512168"/>
              <a:gd name="connsiteY1" fmla="*/ 63062 h 683368"/>
              <a:gd name="connsiteX2" fmla="*/ 1512168 w 1512168"/>
              <a:gd name="connsiteY2" fmla="*/ 683368 h 683368"/>
              <a:gd name="connsiteX3" fmla="*/ 0 w 1512168"/>
              <a:gd name="connsiteY3" fmla="*/ 683368 h 683368"/>
              <a:gd name="connsiteX4" fmla="*/ 0 w 1512168"/>
              <a:gd name="connsiteY4" fmla="*/ 0 h 683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168" h="683368">
                <a:moveTo>
                  <a:pt x="0" y="0"/>
                </a:moveTo>
                <a:lnTo>
                  <a:pt x="1438596" y="63062"/>
                </a:lnTo>
                <a:lnTo>
                  <a:pt x="1512168" y="683368"/>
                </a:lnTo>
                <a:lnTo>
                  <a:pt x="0" y="683368"/>
                </a:lnTo>
                <a:lnTo>
                  <a:pt x="0" y="0"/>
                </a:lnTo>
                <a:close/>
              </a:path>
            </a:pathLst>
          </a:custGeom>
          <a:solidFill>
            <a:schemeClr val="accent4">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pt-PT" sz="1200" dirty="0" err="1" smtClean="0">
                <a:solidFill>
                  <a:schemeClr val="bg1"/>
                </a:solidFill>
                <a:latin typeface="Roboto Light" panose="02000000000000000000" pitchFamily="2" charset="0"/>
                <a:ea typeface="Roboto Light" panose="02000000000000000000" pitchFamily="2" charset="0"/>
              </a:rPr>
              <a:t>Structured</a:t>
            </a:r>
            <a:endParaRPr lang="pt-PT" sz="1200" dirty="0" smtClean="0">
              <a:solidFill>
                <a:schemeClr val="bg1"/>
              </a:solidFill>
              <a:latin typeface="Roboto Light" panose="02000000000000000000" pitchFamily="2" charset="0"/>
              <a:ea typeface="Roboto Light" panose="02000000000000000000" pitchFamily="2" charset="0"/>
            </a:endParaRPr>
          </a:p>
          <a:p>
            <a:pPr algn="ctr"/>
            <a:r>
              <a:rPr lang="pt-PT" sz="1200" b="1" dirty="0" err="1" smtClean="0">
                <a:solidFill>
                  <a:schemeClr val="bg1"/>
                </a:solidFill>
                <a:latin typeface="Roboto Light" panose="02000000000000000000" pitchFamily="2" charset="0"/>
                <a:ea typeface="Roboto Light" panose="02000000000000000000" pitchFamily="2" charset="0"/>
              </a:rPr>
              <a:t>Content</a:t>
            </a:r>
            <a:endParaRPr lang="pt-PT" sz="1200" b="1" dirty="0" smtClean="0">
              <a:solidFill>
                <a:schemeClr val="bg1"/>
              </a:solidFill>
              <a:latin typeface="Roboto Light" panose="02000000000000000000" pitchFamily="2" charset="0"/>
              <a:ea typeface="Roboto Light" panose="02000000000000000000" pitchFamily="2" charset="0"/>
            </a:endParaRPr>
          </a:p>
          <a:p>
            <a:pPr algn="ctr"/>
            <a:r>
              <a:rPr lang="pt-PT" sz="1200" b="1" dirty="0" err="1" smtClean="0">
                <a:solidFill>
                  <a:schemeClr val="bg1"/>
                </a:solidFill>
                <a:latin typeface="Roboto Light" panose="02000000000000000000" pitchFamily="2" charset="0"/>
                <a:ea typeface="Roboto Light" panose="02000000000000000000" pitchFamily="2" charset="0"/>
              </a:rPr>
              <a:t>Type</a:t>
            </a:r>
            <a:endParaRPr lang="en-US" sz="1200" b="1" dirty="0">
              <a:solidFill>
                <a:schemeClr val="bg1"/>
              </a:solidFill>
              <a:latin typeface="Roboto Light"/>
            </a:endParaRPr>
          </a:p>
        </p:txBody>
      </p:sp>
      <p:cxnSp>
        <p:nvCxnSpPr>
          <p:cNvPr id="45" name="Straight Arrow Connector 44"/>
          <p:cNvCxnSpPr/>
          <p:nvPr/>
        </p:nvCxnSpPr>
        <p:spPr>
          <a:xfrm flipV="1">
            <a:off x="4427984" y="4158789"/>
            <a:ext cx="29366" cy="926395"/>
          </a:xfrm>
          <a:prstGeom prst="straightConnector1">
            <a:avLst/>
          </a:prstGeom>
          <a:ln>
            <a:solidFill>
              <a:schemeClr val="tx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46" name="Isosceles Triangle 60"/>
          <p:cNvSpPr/>
          <p:nvPr/>
        </p:nvSpPr>
        <p:spPr bwMode="auto">
          <a:xfrm>
            <a:off x="4406973" y="4071756"/>
            <a:ext cx="100754" cy="87032"/>
          </a:xfrm>
          <a:prstGeom prst="triangle">
            <a:avLst/>
          </a:prstGeom>
          <a:noFill/>
          <a:ln w="25400" cap="flat" cmpd="sng" algn="ctr">
            <a:solidFill>
              <a:schemeClr val="tx2">
                <a:lumMod val="90000"/>
                <a:lumOff val="10000"/>
              </a:schemeClr>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cxnSp>
        <p:nvCxnSpPr>
          <p:cNvPr id="47" name="Straight Arrow Connector 46"/>
          <p:cNvCxnSpPr/>
          <p:nvPr/>
        </p:nvCxnSpPr>
        <p:spPr>
          <a:xfrm flipV="1">
            <a:off x="2243141" y="4150568"/>
            <a:ext cx="3671" cy="904605"/>
          </a:xfrm>
          <a:prstGeom prst="straightConnector1">
            <a:avLst/>
          </a:prstGeom>
          <a:ln>
            <a:solidFill>
              <a:schemeClr val="tx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48" name="Isosceles Triangle 60"/>
          <p:cNvSpPr/>
          <p:nvPr/>
        </p:nvSpPr>
        <p:spPr bwMode="auto">
          <a:xfrm>
            <a:off x="2196435" y="4063535"/>
            <a:ext cx="100754" cy="87032"/>
          </a:xfrm>
          <a:prstGeom prst="triangle">
            <a:avLst/>
          </a:prstGeom>
          <a:noFill/>
          <a:ln w="25400" cap="flat" cmpd="sng" algn="ctr">
            <a:solidFill>
              <a:schemeClr val="tx2">
                <a:lumMod val="90000"/>
                <a:lumOff val="10000"/>
              </a:schemeClr>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cxnSp>
        <p:nvCxnSpPr>
          <p:cNvPr id="49" name="Straight Arrow Connector 48"/>
          <p:cNvCxnSpPr/>
          <p:nvPr/>
        </p:nvCxnSpPr>
        <p:spPr>
          <a:xfrm flipH="1" flipV="1">
            <a:off x="2983918" y="2020137"/>
            <a:ext cx="4396395" cy="1336856"/>
          </a:xfrm>
          <a:prstGeom prst="straightConnector1">
            <a:avLst/>
          </a:prstGeom>
          <a:ln>
            <a:solidFill>
              <a:schemeClr val="tx2">
                <a:lumMod val="90000"/>
                <a:lumOff val="10000"/>
              </a:schemeClr>
            </a:solidFill>
            <a:miter lim="800000"/>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2358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Structured Content</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6</a:t>
            </a:fld>
            <a:endParaRPr lang="en-US" dirty="0"/>
          </a:p>
        </p:txBody>
      </p:sp>
      <p:grpSp>
        <p:nvGrpSpPr>
          <p:cNvPr id="16" name="Group 15"/>
          <p:cNvGrpSpPr/>
          <p:nvPr/>
        </p:nvGrpSpPr>
        <p:grpSpPr>
          <a:xfrm>
            <a:off x="640602" y="3546935"/>
            <a:ext cx="2119491" cy="2314931"/>
            <a:chOff x="640602" y="3212976"/>
            <a:chExt cx="2119491" cy="2314931"/>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13" y="3212976"/>
              <a:ext cx="1854871" cy="1854871"/>
            </a:xfrm>
            <a:prstGeom prst="rect">
              <a:avLst/>
            </a:prstGeom>
          </p:spPr>
        </p:pic>
        <p:sp>
          <p:nvSpPr>
            <p:cNvPr id="13" name="TextBox 12"/>
            <p:cNvSpPr txBox="1"/>
            <p:nvPr/>
          </p:nvSpPr>
          <p:spPr>
            <a:xfrm>
              <a:off x="640602" y="4881576"/>
              <a:ext cx="2119491" cy="646331"/>
            </a:xfrm>
            <a:prstGeom prst="rect">
              <a:avLst/>
            </a:prstGeom>
            <a:noFill/>
          </p:spPr>
          <p:txBody>
            <a:bodyPr wrap="none" rtlCol="0">
              <a:spAutoFit/>
            </a:bodyPr>
            <a:lstStyle/>
            <a:p>
              <a:r>
                <a:rPr lang="en-US" dirty="0" smtClean="0">
                  <a:latin typeface="Roboto Light"/>
                  <a:cs typeface="Roboto Light"/>
                </a:rPr>
                <a:t>Structured Content</a:t>
              </a:r>
            </a:p>
            <a:p>
              <a:pPr algn="ctr"/>
              <a:r>
                <a:rPr lang="en-US" dirty="0" smtClean="0">
                  <a:latin typeface="Roboto Light"/>
                  <a:cs typeface="Roboto Light"/>
                </a:rPr>
                <a:t>Widget</a:t>
              </a:r>
            </a:p>
          </p:txBody>
        </p:sp>
      </p:grpSp>
      <p:grpSp>
        <p:nvGrpSpPr>
          <p:cNvPr id="17" name="Group 16"/>
          <p:cNvGrpSpPr/>
          <p:nvPr/>
        </p:nvGrpSpPr>
        <p:grpSpPr>
          <a:xfrm>
            <a:off x="3624212" y="3642279"/>
            <a:ext cx="2119491" cy="2219587"/>
            <a:chOff x="3620266" y="2720670"/>
            <a:chExt cx="2119491" cy="2219587"/>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8752" y="2720670"/>
              <a:ext cx="1662521" cy="1662521"/>
            </a:xfrm>
            <a:prstGeom prst="rect">
              <a:avLst/>
            </a:prstGeom>
          </p:spPr>
        </p:pic>
        <p:sp>
          <p:nvSpPr>
            <p:cNvPr id="14" name="TextBox 13"/>
            <p:cNvSpPr txBox="1"/>
            <p:nvPr/>
          </p:nvSpPr>
          <p:spPr>
            <a:xfrm>
              <a:off x="3620266" y="4293926"/>
              <a:ext cx="2119491" cy="646331"/>
            </a:xfrm>
            <a:prstGeom prst="rect">
              <a:avLst/>
            </a:prstGeom>
            <a:noFill/>
          </p:spPr>
          <p:txBody>
            <a:bodyPr wrap="none" rtlCol="0">
              <a:spAutoFit/>
            </a:bodyPr>
            <a:lstStyle/>
            <a:p>
              <a:r>
                <a:rPr lang="en-US" dirty="0" smtClean="0">
                  <a:latin typeface="Roboto Light"/>
                  <a:cs typeface="Roboto Light"/>
                </a:rPr>
                <a:t>Structured Content</a:t>
              </a:r>
            </a:p>
            <a:p>
              <a:pPr algn="ctr"/>
              <a:r>
                <a:rPr lang="en-US" dirty="0" smtClean="0">
                  <a:latin typeface="Roboto Light"/>
                  <a:cs typeface="Roboto Light"/>
                </a:rPr>
                <a:t>Items</a:t>
              </a:r>
            </a:p>
          </p:txBody>
        </p:sp>
      </p:grpSp>
      <p:grpSp>
        <p:nvGrpSpPr>
          <p:cNvPr id="19" name="Group 18"/>
          <p:cNvGrpSpPr/>
          <p:nvPr/>
        </p:nvGrpSpPr>
        <p:grpSpPr>
          <a:xfrm>
            <a:off x="6438748" y="3642279"/>
            <a:ext cx="2119491" cy="2307001"/>
            <a:chOff x="6459123" y="2624497"/>
            <a:chExt cx="2119491" cy="2307001"/>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2241" y="2624497"/>
              <a:ext cx="1573256" cy="1573256"/>
            </a:xfrm>
            <a:prstGeom prst="rect">
              <a:avLst/>
            </a:prstGeom>
          </p:spPr>
        </p:pic>
        <p:sp>
          <p:nvSpPr>
            <p:cNvPr id="18" name="TextBox 17"/>
            <p:cNvSpPr txBox="1"/>
            <p:nvPr/>
          </p:nvSpPr>
          <p:spPr>
            <a:xfrm>
              <a:off x="6459123" y="4285167"/>
              <a:ext cx="2119491" cy="646331"/>
            </a:xfrm>
            <a:prstGeom prst="rect">
              <a:avLst/>
            </a:prstGeom>
            <a:noFill/>
          </p:spPr>
          <p:txBody>
            <a:bodyPr wrap="none" rtlCol="0">
              <a:spAutoFit/>
            </a:bodyPr>
            <a:lstStyle/>
            <a:p>
              <a:r>
                <a:rPr lang="en-US" dirty="0" smtClean="0">
                  <a:latin typeface="Roboto Light"/>
                  <a:cs typeface="Roboto Light"/>
                </a:rPr>
                <a:t>Structured Content</a:t>
              </a:r>
            </a:p>
            <a:p>
              <a:pPr algn="ctr"/>
              <a:r>
                <a:rPr lang="en-US" dirty="0" smtClean="0">
                  <a:latin typeface="Roboto Light"/>
                  <a:cs typeface="Roboto Light"/>
                </a:rPr>
                <a:t>Instances</a:t>
              </a:r>
            </a:p>
          </p:txBody>
        </p:sp>
      </p:grpSp>
      <p:grpSp>
        <p:nvGrpSpPr>
          <p:cNvPr id="21" name="Group 20"/>
          <p:cNvGrpSpPr/>
          <p:nvPr/>
        </p:nvGrpSpPr>
        <p:grpSpPr>
          <a:xfrm>
            <a:off x="3624212" y="1242679"/>
            <a:ext cx="2119491" cy="1903674"/>
            <a:chOff x="3639400" y="1270893"/>
            <a:chExt cx="2119491" cy="1903674"/>
          </a:xfrm>
        </p:grpSpPr>
        <p:pic>
          <p:nvPicPr>
            <p:cNvPr id="15" name="Picture 14"/>
            <p:cNvPicPr>
              <a:picLocks noChangeAspect="1"/>
            </p:cNvPicPr>
            <p:nvPr/>
          </p:nvPicPr>
          <p:blipFill>
            <a:blip r:embed="rId6"/>
            <a:stretch>
              <a:fillRect/>
            </a:stretch>
          </p:blipFill>
          <p:spPr>
            <a:xfrm>
              <a:off x="3920874" y="1270893"/>
              <a:ext cx="1556542" cy="1223640"/>
            </a:xfrm>
            <a:prstGeom prst="rect">
              <a:avLst/>
            </a:prstGeom>
          </p:spPr>
        </p:pic>
        <p:sp>
          <p:nvSpPr>
            <p:cNvPr id="20" name="TextBox 19"/>
            <p:cNvSpPr txBox="1"/>
            <p:nvPr/>
          </p:nvSpPr>
          <p:spPr>
            <a:xfrm>
              <a:off x="3639400" y="2528236"/>
              <a:ext cx="2119491" cy="646331"/>
            </a:xfrm>
            <a:prstGeom prst="rect">
              <a:avLst/>
            </a:prstGeom>
            <a:noFill/>
          </p:spPr>
          <p:txBody>
            <a:bodyPr wrap="none" rtlCol="0">
              <a:spAutoFit/>
            </a:bodyPr>
            <a:lstStyle/>
            <a:p>
              <a:r>
                <a:rPr lang="en-US" dirty="0" smtClean="0">
                  <a:latin typeface="Roboto Light"/>
                  <a:cs typeface="Roboto Light"/>
                </a:rPr>
                <a:t>Structured Content</a:t>
              </a:r>
            </a:p>
            <a:p>
              <a:pPr algn="ctr"/>
              <a:r>
                <a:rPr lang="en-US" dirty="0" smtClean="0">
                  <a:latin typeface="Roboto Light"/>
                  <a:cs typeface="Roboto Light"/>
                </a:rPr>
                <a:t>Type</a:t>
              </a:r>
            </a:p>
          </p:txBody>
        </p:sp>
      </p:grpSp>
      <p:sp>
        <p:nvSpPr>
          <p:cNvPr id="22" name="Down Arrow 21"/>
          <p:cNvSpPr/>
          <p:nvPr/>
        </p:nvSpPr>
        <p:spPr bwMode="auto">
          <a:xfrm>
            <a:off x="4287913" y="3146353"/>
            <a:ext cx="792088" cy="495926"/>
          </a:xfrm>
          <a:prstGeom prst="downArrow">
            <a:avLst/>
          </a:prstGeom>
          <a:solidFill>
            <a:srgbClr val="C31E18"/>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4" name="Equal 23"/>
          <p:cNvSpPr/>
          <p:nvPr/>
        </p:nvSpPr>
        <p:spPr bwMode="auto">
          <a:xfrm>
            <a:off x="5811050" y="4133522"/>
            <a:ext cx="627698" cy="680034"/>
          </a:xfrm>
          <a:prstGeom prst="mathEqual">
            <a:avLst/>
          </a:prstGeom>
          <a:solidFill>
            <a:srgbClr val="C31E18"/>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5" name="Plus 24"/>
          <p:cNvSpPr/>
          <p:nvPr/>
        </p:nvSpPr>
        <p:spPr bwMode="auto">
          <a:xfrm>
            <a:off x="2946356" y="4113499"/>
            <a:ext cx="720080" cy="720080"/>
          </a:xfrm>
          <a:prstGeom prst="mathPlus">
            <a:avLst/>
          </a:prstGeom>
          <a:solidFill>
            <a:srgbClr val="C31E18"/>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Tree>
    <p:extLst>
      <p:ext uri="{BB962C8B-B14F-4D97-AF65-F5344CB8AC3E}">
        <p14:creationId xmlns:p14="http://schemas.microsoft.com/office/powerpoint/2010/main" val="197870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Structured Content</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7</a:t>
            </a:fld>
            <a:endParaRPr lang="en-US" dirty="0"/>
          </a:p>
        </p:txBody>
      </p:sp>
      <p:grpSp>
        <p:nvGrpSpPr>
          <p:cNvPr id="21" name="Group 20"/>
          <p:cNvGrpSpPr/>
          <p:nvPr/>
        </p:nvGrpSpPr>
        <p:grpSpPr>
          <a:xfrm>
            <a:off x="6757304" y="1101272"/>
            <a:ext cx="1685077" cy="1445770"/>
            <a:chOff x="3639400" y="1270893"/>
            <a:chExt cx="2296590" cy="1970438"/>
          </a:xfrm>
        </p:grpSpPr>
        <p:pic>
          <p:nvPicPr>
            <p:cNvPr id="15" name="Picture 14"/>
            <p:cNvPicPr>
              <a:picLocks noChangeAspect="1"/>
            </p:cNvPicPr>
            <p:nvPr/>
          </p:nvPicPr>
          <p:blipFill>
            <a:blip r:embed="rId3"/>
            <a:stretch>
              <a:fillRect/>
            </a:stretch>
          </p:blipFill>
          <p:spPr>
            <a:xfrm>
              <a:off x="4009423" y="1270893"/>
              <a:ext cx="1556543" cy="1223640"/>
            </a:xfrm>
            <a:prstGeom prst="rect">
              <a:avLst/>
            </a:prstGeom>
          </p:spPr>
        </p:pic>
        <p:sp>
          <p:nvSpPr>
            <p:cNvPr id="20" name="TextBox 19"/>
            <p:cNvSpPr txBox="1"/>
            <p:nvPr/>
          </p:nvSpPr>
          <p:spPr>
            <a:xfrm>
              <a:off x="3639400" y="2528235"/>
              <a:ext cx="2296590" cy="713096"/>
            </a:xfrm>
            <a:prstGeom prst="rect">
              <a:avLst/>
            </a:prstGeom>
            <a:noFill/>
          </p:spPr>
          <p:txBody>
            <a:bodyPr wrap="none" rtlCol="0">
              <a:spAutoFit/>
            </a:bodyPr>
            <a:lstStyle/>
            <a:p>
              <a:r>
                <a:rPr lang="en-US" sz="1400" dirty="0" smtClean="0">
                  <a:latin typeface="Roboto Light"/>
                  <a:cs typeface="Roboto Light"/>
                </a:rPr>
                <a:t>Structured Content</a:t>
              </a:r>
            </a:p>
            <a:p>
              <a:pPr algn="ctr"/>
              <a:r>
                <a:rPr lang="en-US" sz="1400" dirty="0" smtClean="0">
                  <a:latin typeface="Roboto Light"/>
                  <a:cs typeface="Roboto Light"/>
                </a:rPr>
                <a:t>Type</a:t>
              </a:r>
            </a:p>
          </p:txBody>
        </p:sp>
      </p:grpSp>
      <p:sp>
        <p:nvSpPr>
          <p:cNvPr id="23" name="Shape 503"/>
          <p:cNvSpPr/>
          <p:nvPr/>
        </p:nvSpPr>
        <p:spPr>
          <a:xfrm>
            <a:off x="292872" y="1772816"/>
            <a:ext cx="5575272" cy="4426853"/>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marL="104273" indent="-180473">
              <a:lnSpc>
                <a:spcPts val="2600"/>
              </a:lnSpc>
              <a:buSzPct val="100000"/>
              <a:buChar char="•"/>
              <a:defRPr>
                <a:latin typeface="Roboto Light"/>
                <a:ea typeface="Roboto Light"/>
                <a:cs typeface="Roboto Light"/>
                <a:sym typeface="Roboto Light"/>
              </a:defRPr>
            </a:pPr>
            <a:r>
              <a:rPr dirty="0" smtClean="0"/>
              <a:t>It’s </a:t>
            </a:r>
            <a:r>
              <a:rPr dirty="0"/>
              <a:t>a template for your data.</a:t>
            </a:r>
          </a:p>
          <a:p>
            <a:pPr marL="104273" indent="-180473">
              <a:lnSpc>
                <a:spcPts val="2600"/>
              </a:lnSpc>
              <a:buSzPct val="100000"/>
              <a:buChar char="•"/>
              <a:defRPr>
                <a:latin typeface="Roboto Light"/>
                <a:ea typeface="Roboto Light"/>
                <a:cs typeface="Roboto Light"/>
                <a:sym typeface="Roboto Light"/>
              </a:defRPr>
            </a:pPr>
            <a:r>
              <a:rPr dirty="0"/>
              <a:t>Content Type are created using </a:t>
            </a:r>
            <a:r>
              <a:rPr dirty="0" smtClean="0"/>
              <a:t>the</a:t>
            </a:r>
            <a:r>
              <a:rPr lang="en-US" dirty="0" smtClean="0"/>
              <a:t> </a:t>
            </a:r>
            <a:r>
              <a:rPr dirty="0" smtClean="0"/>
              <a:t>JSON </a:t>
            </a:r>
            <a:r>
              <a:rPr dirty="0"/>
              <a:t>Schema Standard.</a:t>
            </a:r>
          </a:p>
          <a:p>
            <a:pPr marL="104273" indent="-180473">
              <a:lnSpc>
                <a:spcPts val="2600"/>
              </a:lnSpc>
              <a:buSzPct val="100000"/>
              <a:buChar char="•"/>
              <a:defRPr>
                <a:latin typeface="Roboto Light"/>
                <a:ea typeface="Roboto Light"/>
                <a:cs typeface="Roboto Light"/>
                <a:sym typeface="Roboto Light"/>
              </a:defRPr>
            </a:pPr>
            <a:r>
              <a:rPr dirty="0"/>
              <a:t>JSON Schema can be used to:</a:t>
            </a:r>
          </a:p>
          <a:p>
            <a:pPr marL="485273" lvl="1" indent="-180473">
              <a:lnSpc>
                <a:spcPts val="2600"/>
              </a:lnSpc>
              <a:buSzPct val="100000"/>
              <a:buChar char="•"/>
              <a:defRPr>
                <a:latin typeface="Roboto Light"/>
                <a:ea typeface="Roboto Light"/>
                <a:cs typeface="Roboto Light"/>
                <a:sym typeface="Roboto Light"/>
              </a:defRPr>
            </a:pPr>
            <a:r>
              <a:rPr dirty="0"/>
              <a:t>Add validation to data.</a:t>
            </a:r>
          </a:p>
          <a:p>
            <a:pPr marL="485273" lvl="1" indent="-180473">
              <a:lnSpc>
                <a:spcPts val="2600"/>
              </a:lnSpc>
              <a:buSzPct val="100000"/>
              <a:buChar char="•"/>
              <a:defRPr>
                <a:latin typeface="Roboto Light"/>
                <a:ea typeface="Roboto Light"/>
                <a:cs typeface="Roboto Light"/>
                <a:sym typeface="Roboto Light"/>
              </a:defRPr>
            </a:pPr>
            <a:r>
              <a:rPr dirty="0"/>
              <a:t>Set the type of data to be stored.</a:t>
            </a:r>
          </a:p>
          <a:p>
            <a:pPr marL="866273" lvl="2" indent="-180473">
              <a:lnSpc>
                <a:spcPts val="2600"/>
              </a:lnSpc>
              <a:buSzPct val="100000"/>
              <a:buChar char="•"/>
              <a:defRPr>
                <a:latin typeface="Roboto Light"/>
                <a:ea typeface="Roboto Light"/>
                <a:cs typeface="Roboto Light"/>
                <a:sym typeface="Roboto Light"/>
              </a:defRPr>
            </a:pPr>
            <a:r>
              <a:rPr dirty="0"/>
              <a:t>Array.</a:t>
            </a:r>
          </a:p>
          <a:p>
            <a:pPr marL="866273" lvl="2" indent="-180473">
              <a:lnSpc>
                <a:spcPts val="2600"/>
              </a:lnSpc>
              <a:buSzPct val="100000"/>
              <a:buChar char="•"/>
              <a:defRPr>
                <a:latin typeface="Roboto Light"/>
                <a:ea typeface="Roboto Light"/>
                <a:cs typeface="Roboto Light"/>
                <a:sym typeface="Roboto Light"/>
              </a:defRPr>
            </a:pPr>
            <a:r>
              <a:rPr dirty="0"/>
              <a:t>Object</a:t>
            </a:r>
          </a:p>
          <a:p>
            <a:pPr marL="866273" lvl="2" indent="-180473">
              <a:lnSpc>
                <a:spcPts val="2600"/>
              </a:lnSpc>
              <a:buSzPct val="100000"/>
              <a:buChar char="•"/>
              <a:defRPr>
                <a:latin typeface="Roboto Light"/>
                <a:ea typeface="Roboto Light"/>
                <a:cs typeface="Roboto Light"/>
                <a:sym typeface="Roboto Light"/>
              </a:defRPr>
            </a:pPr>
            <a:r>
              <a:rPr dirty="0"/>
              <a:t>Image</a:t>
            </a:r>
          </a:p>
          <a:p>
            <a:pPr marL="866273" lvl="2" indent="-180473">
              <a:lnSpc>
                <a:spcPts val="2600"/>
              </a:lnSpc>
              <a:buSzPct val="100000"/>
              <a:buChar char="•"/>
              <a:defRPr>
                <a:latin typeface="Roboto Light"/>
                <a:ea typeface="Roboto Light"/>
                <a:cs typeface="Roboto Light"/>
                <a:sym typeface="Roboto Light"/>
              </a:defRPr>
            </a:pPr>
            <a:r>
              <a:rPr dirty="0"/>
              <a:t>Another Structured Content</a:t>
            </a:r>
            <a:br>
              <a:rPr dirty="0"/>
            </a:br>
            <a:r>
              <a:rPr dirty="0"/>
              <a:t>Item.</a:t>
            </a:r>
          </a:p>
          <a:p>
            <a:pPr marL="485273" lvl="1" indent="-180473">
              <a:lnSpc>
                <a:spcPts val="2600"/>
              </a:lnSpc>
              <a:buSzPct val="100000"/>
              <a:buChar char="•"/>
              <a:defRPr>
                <a:latin typeface="Roboto Light"/>
                <a:ea typeface="Roboto Light"/>
                <a:cs typeface="Roboto Light"/>
                <a:sym typeface="Roboto Light"/>
              </a:defRPr>
            </a:pPr>
            <a:r>
              <a:rPr dirty="0"/>
              <a:t>Set the type of input</a:t>
            </a:r>
          </a:p>
          <a:p>
            <a:pPr marL="485273" lvl="1" indent="-180473">
              <a:lnSpc>
                <a:spcPts val="2600"/>
              </a:lnSpc>
              <a:buSzPct val="100000"/>
              <a:buChar char="•"/>
              <a:defRPr>
                <a:latin typeface="Roboto Light"/>
                <a:ea typeface="Roboto Light"/>
                <a:cs typeface="Roboto Light"/>
                <a:sym typeface="Roboto Light"/>
              </a:defRPr>
            </a:pPr>
            <a:r>
              <a:rPr dirty="0"/>
              <a:t>Set default values</a:t>
            </a:r>
          </a:p>
        </p:txBody>
      </p:sp>
      <p:sp>
        <p:nvSpPr>
          <p:cNvPr id="26" name="Shape 504">
            <a:hlinkClick r:id="rId4"/>
          </p:cNvPr>
          <p:cNvSpPr/>
          <p:nvPr/>
        </p:nvSpPr>
        <p:spPr>
          <a:xfrm>
            <a:off x="6335706" y="2640329"/>
            <a:ext cx="2349359"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dirty="0">
                <a:hlinkClick r:id="rId5"/>
              </a:rPr>
              <a:t>http://jsonschema.net/</a:t>
            </a:r>
            <a:endParaRPr dirty="0"/>
          </a:p>
        </p:txBody>
      </p:sp>
      <p:pic>
        <p:nvPicPr>
          <p:cNvPr id="27" name="pasted-image.png"/>
          <p:cNvPicPr>
            <a:picLocks noChangeAspect="1"/>
          </p:cNvPicPr>
          <p:nvPr/>
        </p:nvPicPr>
        <p:blipFill>
          <a:blip r:embed="rId6">
            <a:extLst/>
          </a:blip>
          <a:stretch>
            <a:fillRect/>
          </a:stretch>
        </p:blipFill>
        <p:spPr>
          <a:xfrm>
            <a:off x="6277527" y="3116962"/>
            <a:ext cx="2644630" cy="1459007"/>
          </a:xfrm>
          <a:prstGeom prst="rect">
            <a:avLst/>
          </a:prstGeom>
          <a:ln w="12700">
            <a:miter lim="400000"/>
          </a:ln>
        </p:spPr>
      </p:pic>
      <p:sp>
        <p:nvSpPr>
          <p:cNvPr id="3" name="Rectangle 2"/>
          <p:cNvSpPr/>
          <p:nvPr/>
        </p:nvSpPr>
        <p:spPr>
          <a:xfrm>
            <a:off x="298316" y="1101272"/>
            <a:ext cx="4815742" cy="584775"/>
          </a:xfrm>
          <a:prstGeom prst="rect">
            <a:avLst/>
          </a:prstGeom>
        </p:spPr>
        <p:txBody>
          <a:bodyPr wrap="none">
            <a:spAutoFit/>
          </a:bodyPr>
          <a:lstStyle/>
          <a:p>
            <a:pPr>
              <a:defRPr>
                <a:latin typeface="Roboto Regular"/>
                <a:ea typeface="Roboto Regular"/>
                <a:cs typeface="Roboto Regular"/>
                <a:sym typeface="Roboto Regular"/>
              </a:defRPr>
            </a:pPr>
            <a:r>
              <a:rPr lang="en-US" sz="3200" dirty="0">
                <a:latin typeface="Roboto Light" charset="0"/>
                <a:ea typeface="Roboto Light" charset="0"/>
                <a:cs typeface="Roboto Light" charset="0"/>
              </a:rPr>
              <a:t>Structured Content Type:</a:t>
            </a:r>
          </a:p>
        </p:txBody>
      </p:sp>
    </p:spTree>
    <p:extLst>
      <p:ext uri="{BB962C8B-B14F-4D97-AF65-F5344CB8AC3E}">
        <p14:creationId xmlns:p14="http://schemas.microsoft.com/office/powerpoint/2010/main" val="172623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body" sz="quarter" idx="1"/>
          </p:nvPr>
        </p:nvSpPr>
        <p:spPr>
          <a:xfrm>
            <a:off x="2627783" y="182562"/>
            <a:ext cx="6262217" cy="369888"/>
          </a:xfrm>
          <a:prstGeom prst="rect">
            <a:avLst/>
          </a:prstGeom>
        </p:spPr>
        <p:txBody>
          <a:bodyPr/>
          <a:lstStyle>
            <a:lvl1pPr defTabSz="420623">
              <a:spcBef>
                <a:spcPts val="300"/>
              </a:spcBef>
              <a:defRPr sz="1656"/>
            </a:lvl1pPr>
          </a:lstStyle>
          <a:p>
            <a:r>
              <a:t>JSON Schema Example</a:t>
            </a:r>
          </a:p>
        </p:txBody>
      </p:sp>
      <p:sp>
        <p:nvSpPr>
          <p:cNvPr id="510" name="Shape 510"/>
          <p:cNvSpPr>
            <a:spLocks noGrp="1"/>
          </p:cNvSpPr>
          <p:nvPr>
            <p:ph type="sldNum" sz="quarter" idx="2"/>
          </p:nvPr>
        </p:nvSpPr>
        <p:spPr>
          <a:xfrm>
            <a:off x="8748464" y="6549135"/>
            <a:ext cx="368737" cy="27752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dirty="0"/>
          </a:p>
        </p:txBody>
      </p:sp>
      <p:graphicFrame>
        <p:nvGraphicFramePr>
          <p:cNvPr id="2" name="Table 1"/>
          <p:cNvGraphicFramePr>
            <a:graphicFrameLocks noGrp="1"/>
          </p:cNvGraphicFramePr>
          <p:nvPr>
            <p:extLst>
              <p:ext uri="{D42A27DB-BD31-4B8C-83A1-F6EECF244321}">
                <p14:modId xmlns:p14="http://schemas.microsoft.com/office/powerpoint/2010/main" val="710231996"/>
              </p:ext>
            </p:extLst>
          </p:nvPr>
        </p:nvGraphicFramePr>
        <p:xfrm>
          <a:off x="323528" y="1019512"/>
          <a:ext cx="8566472" cy="5577840"/>
        </p:xfrm>
        <a:graphic>
          <a:graphicData uri="http://schemas.openxmlformats.org/drawingml/2006/table">
            <a:tbl>
              <a:tblPr firstRow="1" bandRow="1">
                <a:tableStyleId>{5C22544A-7EE6-4342-B048-85BDC9FD1C3A}</a:tableStyleId>
              </a:tblPr>
              <a:tblGrid>
                <a:gridCol w="8566472"/>
              </a:tblGrid>
              <a:tr h="4674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schema</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http</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json-schema.org</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/draft-04/</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schema</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title</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Buying</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Reason</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description</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Buying</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Reason</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Structured</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Content</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type</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object</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properties</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icon</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title</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Icon</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type</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string</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metadata</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infoText</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Drag</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on</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an</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icon</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image</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renderingHint</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image</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title</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title</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Title</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type</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string</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metadata</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placeholderText</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Enter</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 the </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reason</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title</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description</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title</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Description</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type</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string</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metadata</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008000"/>
                          </a:solidFill>
                          <a:effectLst/>
                          <a:uLnTx/>
                          <a:uFillTx/>
                          <a:latin typeface="Courier New" charset="0"/>
                          <a:ea typeface="Courier New" charset="0"/>
                          <a:cs typeface="Courier New" charset="0"/>
                          <a:sym typeface="Consolas"/>
                        </a:rPr>
                        <a:t>placeholderText</a:t>
                      </a:r>
                      <a:r>
                        <a:rPr kumimoji="0" lang="mr-IN" sz="1200" b="1" i="0" u="none" strike="noStrike" kern="1200" cap="none" spc="0" normalizeH="0" baseline="0" noProof="0" dirty="0" smtClean="0">
                          <a:ln>
                            <a:noFill/>
                          </a:ln>
                          <a:solidFill>
                            <a:srgbClr val="008000"/>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Describe</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 the </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essence</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 of </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this</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 </a:t>
                      </a:r>
                      <a:r>
                        <a:rPr kumimoji="0" lang="mr-IN" sz="1200" b="1" i="0" u="none" strike="noStrike" kern="1200" cap="none" spc="0" normalizeH="0" baseline="0" noProof="0" dirty="0" err="1" smtClean="0">
                          <a:ln>
                            <a:noFill/>
                          </a:ln>
                          <a:solidFill>
                            <a:srgbClr val="BA2121"/>
                          </a:solidFill>
                          <a:effectLst/>
                          <a:uLnTx/>
                          <a:uFillTx/>
                          <a:latin typeface="Courier New" charset="0"/>
                          <a:ea typeface="Courier New" charset="0"/>
                          <a:cs typeface="Courier New" charset="0"/>
                          <a:sym typeface="Consolas"/>
                        </a:rPr>
                        <a:t>reason</a:t>
                      </a:r>
                      <a:r>
                        <a:rPr kumimoji="0" lang="mr-IN" sz="1200" b="1" i="0" u="none" strike="noStrike" kern="1200" cap="none" spc="0" normalizeH="0" baseline="0" noProof="0" dirty="0" smtClean="0">
                          <a:ln>
                            <a:noFill/>
                          </a:ln>
                          <a:solidFill>
                            <a:srgbClr val="BA2121"/>
                          </a:solidFill>
                          <a:effectLst/>
                          <a:uLnTx/>
                          <a:uFillTx/>
                          <a:latin typeface="Courier New" charset="0"/>
                          <a:ea typeface="Courier New" charset="0"/>
                          <a:cs typeface="Courier New" charset="0"/>
                          <a:sym typeface="Consolas"/>
                        </a:rPr>
                        <a:t>"</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        </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    }    </a:t>
                      </a:r>
                    </a:p>
                    <a:p>
                      <a:pPr marL="0" marR="0" lvl="0" indent="0" algn="l" defTabSz="457200" rtl="0" eaLnBrk="1" fontAlgn="auto" latinLnBrk="0" hangingPunct="1">
                        <a:lnSpc>
                          <a:spcPct val="100000"/>
                        </a:lnSpc>
                        <a:spcBef>
                          <a:spcPts val="0"/>
                        </a:spcBef>
                        <a:spcAft>
                          <a:spcPts val="0"/>
                        </a:spcAft>
                        <a:buClrTx/>
                        <a:buSzTx/>
                        <a:buFontTx/>
                        <a:buNone/>
                        <a:tabLst/>
                        <a:defRPr sz="1200">
                          <a:latin typeface="Consolas"/>
                          <a:ea typeface="Consolas"/>
                          <a:cs typeface="Consolas"/>
                          <a:sym typeface="Consolas"/>
                        </a:defRPr>
                      </a:pPr>
                      <a:r>
                        <a:rPr kumimoji="0" lang="mr-IN"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sym typeface="Consolas"/>
                        </a:rPr>
                        <a:t>}</a:t>
                      </a:r>
                    </a:p>
                  </a:txBody>
                  <a:tcPr>
                    <a:solidFill>
                      <a:schemeClr val="bg1">
                        <a:lumMod val="95000"/>
                      </a:schemeClr>
                    </a:solidFill>
                  </a:tcPr>
                </a:tc>
              </a:tr>
            </a:tbl>
          </a:graphicData>
        </a:graphic>
      </p:graphicFrame>
    </p:spTree>
    <p:extLst>
      <p:ext uri="{BB962C8B-B14F-4D97-AF65-F5344CB8AC3E}">
        <p14:creationId xmlns:p14="http://schemas.microsoft.com/office/powerpoint/2010/main" val="1090099484"/>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9</a:t>
            </a:fld>
            <a:endParaRPr lang="en-US" dirty="0"/>
          </a:p>
        </p:txBody>
      </p:sp>
      <p:sp>
        <p:nvSpPr>
          <p:cNvPr id="3" name="Text Placeholder 2"/>
          <p:cNvSpPr>
            <a:spLocks noGrp="1"/>
          </p:cNvSpPr>
          <p:nvPr>
            <p:ph type="body" sz="quarter" idx="11"/>
          </p:nvPr>
        </p:nvSpPr>
        <p:spPr/>
        <p:txBody>
          <a:bodyPr/>
          <a:lstStyle/>
          <a:p>
            <a:r>
              <a:rPr lang="en-US" dirty="0" smtClean="0"/>
              <a:t>Content Widget Templates</a:t>
            </a:r>
            <a:endParaRPr lang="en-GB" dirty="0"/>
          </a:p>
        </p:txBody>
      </p:sp>
      <p:sp>
        <p:nvSpPr>
          <p:cNvPr id="4" name="Text Placeholder 3"/>
          <p:cNvSpPr>
            <a:spLocks noGrp="1"/>
          </p:cNvSpPr>
          <p:nvPr>
            <p:ph type="body" sz="quarter" idx="12"/>
          </p:nvPr>
        </p:nvSpPr>
        <p:spPr/>
        <p:txBody>
          <a:bodyPr/>
          <a:lstStyle/>
          <a:p>
            <a:r>
              <a:rPr lang="en-US" dirty="0"/>
              <a:t>Widget </a:t>
            </a:r>
            <a:r>
              <a:rPr lang="en-US" dirty="0" smtClean="0"/>
              <a:t>Extras</a:t>
            </a:r>
            <a:endParaRPr lang="en-GB" dirty="0"/>
          </a:p>
          <a:p>
            <a:endParaRPr lang="en-GB" dirty="0"/>
          </a:p>
        </p:txBody>
      </p:sp>
    </p:spTree>
    <p:extLst>
      <p:ext uri="{BB962C8B-B14F-4D97-AF65-F5344CB8AC3E}">
        <p14:creationId xmlns:p14="http://schemas.microsoft.com/office/powerpoint/2010/main" val="11561398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ACKBASE 1">
      <a:dk1>
        <a:srgbClr val="2B2623"/>
      </a:dk1>
      <a:lt1>
        <a:srgbClr val="FFFFFF"/>
      </a:lt1>
      <a:dk2>
        <a:srgbClr val="2B2623"/>
      </a:dk2>
      <a:lt2>
        <a:srgbClr val="FFFFFF"/>
      </a:lt2>
      <a:accent1>
        <a:srgbClr val="BD2727"/>
      </a:accent1>
      <a:accent2>
        <a:srgbClr val="E5540F"/>
      </a:accent2>
      <a:accent3>
        <a:srgbClr val="ECAC03"/>
      </a:accent3>
      <a:accent4>
        <a:srgbClr val="71962D"/>
      </a:accent4>
      <a:accent5>
        <a:srgbClr val="215BA7"/>
      </a:accent5>
      <a:accent6>
        <a:srgbClr val="602D61"/>
      </a:accent6>
      <a:hlink>
        <a:srgbClr val="9E9088"/>
      </a:hlink>
      <a:folHlink>
        <a:srgbClr val="9E90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lumMod val="25000"/>
            <a:lumOff val="75000"/>
          </a:schemeClr>
        </a:solidFill>
        <a:ln w="3175"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algn="ctr">
          <a:defRPr sz="900" b="1" dirty="0">
            <a:solidFill>
              <a:schemeClr val="bg1"/>
            </a:solidFill>
            <a:latin typeface="Roboto Light"/>
          </a:defRPr>
        </a:defPPr>
      </a:lstStyle>
    </a:spDef>
    <a:lnDef>
      <a:spPr>
        <a:ln>
          <a:solidFill>
            <a:srgbClr val="474747"/>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Roboto Light"/>
            <a:cs typeface="Roboto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21471</TotalTime>
  <Words>1520</Words>
  <Application>Microsoft Macintosh PowerPoint</Application>
  <PresentationFormat>On-screen Show (4:3)</PresentationFormat>
  <Paragraphs>339</Paragraphs>
  <Slides>16</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Calibri</vt:lpstr>
      <vt:lpstr>Consolas</vt:lpstr>
      <vt:lpstr>Courier New</vt:lpstr>
      <vt:lpstr>Helvetica Neue Light</vt:lpstr>
      <vt:lpstr>Roboto</vt:lpstr>
      <vt:lpstr>Roboto Light</vt:lpstr>
      <vt:lpstr>Roboto Medium</vt:lpstr>
      <vt:lpstr>Roboto Regular</vt:lpstr>
      <vt:lpstr>Roboto Thin</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BC</dc:creator>
  <cp:lastModifiedBy>BB25</cp:lastModifiedBy>
  <cp:revision>481</cp:revision>
  <cp:lastPrinted>2016-10-31T09:05:38Z</cp:lastPrinted>
  <dcterms:created xsi:type="dcterms:W3CDTF">2013-06-24T07:33:57Z</dcterms:created>
  <dcterms:modified xsi:type="dcterms:W3CDTF">2017-08-04T12:51:27Z</dcterms:modified>
</cp:coreProperties>
</file>